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21"/>
  </p:notesMasterIdLst>
  <p:sldIdLst>
    <p:sldId id="256" r:id="rId2"/>
    <p:sldId id="300" r:id="rId3"/>
    <p:sldId id="269" r:id="rId4"/>
    <p:sldId id="285" r:id="rId5"/>
    <p:sldId id="289" r:id="rId6"/>
    <p:sldId id="287" r:id="rId7"/>
    <p:sldId id="277" r:id="rId8"/>
    <p:sldId id="268" r:id="rId9"/>
    <p:sldId id="271" r:id="rId10"/>
    <p:sldId id="273" r:id="rId11"/>
    <p:sldId id="274" r:id="rId12"/>
    <p:sldId id="295" r:id="rId13"/>
    <p:sldId id="304" r:id="rId14"/>
    <p:sldId id="302" r:id="rId15"/>
    <p:sldId id="303" r:id="rId16"/>
    <p:sldId id="294" r:id="rId17"/>
    <p:sldId id="296" r:id="rId18"/>
    <p:sldId id="279" r:id="rId19"/>
    <p:sldId id="281" r:id="rId20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404F21"/>
    <a:srgbClr val="A7C46E"/>
    <a:srgbClr val="627A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深色樣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592" autoAdjust="0"/>
  </p:normalViewPr>
  <p:slideViewPr>
    <p:cSldViewPr>
      <p:cViewPr varScale="1">
        <p:scale>
          <a:sx n="89" d="100"/>
          <a:sy n="89" d="100"/>
        </p:scale>
        <p:origin x="1133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B827F7-BA7F-47E9-9B07-17F713C392BE}" type="datetimeFigureOut">
              <a:rPr lang="zh-TW" altLang="en-US" smtClean="0"/>
              <a:t>2019/12/12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0788D3-4CED-4586-84B2-FE56A761A9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476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84AEA4C-A275-4EC8-83D0-1095F5791B3E}" type="slidenum">
              <a:rPr lang="en-US" altLang="zh-TW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altLang="zh-TW"/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TW" altLang="en-US"/>
              <a:t>許多鳥類</a:t>
            </a:r>
            <a:r>
              <a:rPr lang="en-US" altLang="zh-TW"/>
              <a:t>2</a:t>
            </a:r>
            <a:r>
              <a:rPr lang="zh-TW" altLang="en-US"/>
              <a:t>次繁殖</a:t>
            </a:r>
          </a:p>
          <a:p>
            <a:pPr eaLnBrk="1" hangingPunct="1">
              <a:spcBef>
                <a:spcPct val="0"/>
              </a:spcBef>
            </a:pPr>
            <a:r>
              <a:rPr lang="zh-TW" altLang="en-US"/>
              <a:t>只要</a:t>
            </a:r>
            <a:r>
              <a:rPr lang="en-US" altLang="zh-TW"/>
              <a:t>2</a:t>
            </a:r>
            <a:r>
              <a:rPr lang="zh-TW" altLang="en-US"/>
              <a:t>次調查、但要天天去也可以</a:t>
            </a:r>
          </a:p>
          <a:p>
            <a:pPr eaLnBrk="1" hangingPunct="1">
              <a:spcBef>
                <a:spcPct val="0"/>
              </a:spcBef>
            </a:pPr>
            <a:r>
              <a:rPr lang="zh-TW" altLang="en-US"/>
              <a:t>注意：不要刻意挑選鳥況較好的資料。</a:t>
            </a:r>
          </a:p>
        </p:txBody>
      </p:sp>
    </p:spTree>
    <p:extLst>
      <p:ext uri="{BB962C8B-B14F-4D97-AF65-F5344CB8AC3E}">
        <p14:creationId xmlns:p14="http://schemas.microsoft.com/office/powerpoint/2010/main" val="635387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C23E34F-51EA-4263-BA36-98F064474320}" type="slidenum">
              <a:rPr lang="en-US" altLang="zh-TW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zh-TW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TW" altLang="en-US"/>
              <a:t>此法適用哪些鳥種</a:t>
            </a:r>
            <a:r>
              <a:rPr lang="en-US" altLang="zh-TW"/>
              <a:t>?</a:t>
            </a:r>
            <a:r>
              <a:rPr lang="zh-TW" altLang="en-US"/>
              <a:t>地形？</a:t>
            </a:r>
            <a:endParaRPr lang="en-US" altLang="zh-TW"/>
          </a:p>
          <a:p>
            <a:pPr eaLnBrk="1" hangingPunct="1">
              <a:spcBef>
                <a:spcPct val="0"/>
              </a:spcBef>
            </a:pPr>
            <a:r>
              <a:rPr lang="zh-TW" altLang="en-US"/>
              <a:t>人時事地物</a:t>
            </a:r>
          </a:p>
        </p:txBody>
      </p:sp>
    </p:spTree>
    <p:extLst>
      <p:ext uri="{BB962C8B-B14F-4D97-AF65-F5344CB8AC3E}">
        <p14:creationId xmlns:p14="http://schemas.microsoft.com/office/powerpoint/2010/main" val="3059529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6F81D06-99A3-4954-B7DC-DF17EC122150}" type="slidenum">
              <a:rPr lang="en-US" altLang="zh-TW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zh-TW"/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1026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674961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9E66-D689-4358-AC1B-CB4CFFFE4720}" type="datetimeFigureOut">
              <a:rPr lang="zh-TW" altLang="en-US" smtClean="0"/>
              <a:t>2019/12/12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B9D4E-494C-44F8-9829-A8CE87A9C87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1318940"/>
            <a:ext cx="9144000" cy="2182068"/>
          </a:xfrm>
          <a:prstGeom prst="rect">
            <a:avLst/>
          </a:prstGeom>
          <a:gradFill>
            <a:gsLst>
              <a:gs pos="95000">
                <a:schemeClr val="accent3">
                  <a:lumMod val="50000"/>
                </a:schemeClr>
              </a:gs>
              <a:gs pos="5000">
                <a:schemeClr val="accent3">
                  <a:lumMod val="50000"/>
                </a:schemeClr>
              </a:gs>
              <a:gs pos="0">
                <a:schemeClr val="accent3">
                  <a:lumMod val="75000"/>
                </a:schemeClr>
              </a:gs>
              <a:gs pos="50000">
                <a:srgbClr val="404F21"/>
              </a:gs>
              <a:gs pos="100000">
                <a:schemeClr val="accent3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8917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9E66-D689-4358-AC1B-CB4CFFFE4720}" type="datetimeFigureOut">
              <a:rPr lang="zh-TW" altLang="en-US" smtClean="0"/>
              <a:t>2019/12/12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B9D4E-494C-44F8-9829-A8CE87A9C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0897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9E66-D689-4358-AC1B-CB4CFFFE4720}" type="datetimeFigureOut">
              <a:rPr lang="zh-TW" altLang="en-US" smtClean="0"/>
              <a:t>2019/12/12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B9D4E-494C-44F8-9829-A8CE87A9C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5058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31640" y="116632"/>
            <a:ext cx="7689923" cy="1143000"/>
          </a:xfrm>
        </p:spPr>
        <p:txBody>
          <a:bodyPr/>
          <a:lstStyle>
            <a:lvl1pPr algn="l">
              <a:defRPr>
                <a:latin typeface="標楷體" pitchFamily="65" charset="-120"/>
                <a:ea typeface="標楷體" pitchFamily="65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標楷體" pitchFamily="65" charset="-120"/>
                <a:ea typeface="標楷體" pitchFamily="65" charset="-120"/>
              </a:defRPr>
            </a:lvl1pPr>
            <a:lvl2pPr>
              <a:defRPr>
                <a:latin typeface="標楷體" pitchFamily="65" charset="-120"/>
                <a:ea typeface="標楷體" pitchFamily="65" charset="-120"/>
              </a:defRPr>
            </a:lvl2pPr>
            <a:lvl3pPr>
              <a:defRPr>
                <a:latin typeface="標楷體" pitchFamily="65" charset="-120"/>
                <a:ea typeface="標楷體" pitchFamily="65" charset="-120"/>
              </a:defRPr>
            </a:lvl3pPr>
            <a:lvl4pPr>
              <a:defRPr>
                <a:latin typeface="標楷體" pitchFamily="65" charset="-120"/>
                <a:ea typeface="標楷體" pitchFamily="65" charset="-120"/>
              </a:defRPr>
            </a:lvl4pPr>
            <a:lvl5pPr>
              <a:defRPr>
                <a:latin typeface="標楷體" pitchFamily="65" charset="-120"/>
                <a:ea typeface="標楷體" pitchFamily="65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378178" y="6417204"/>
            <a:ext cx="2212622" cy="304271"/>
          </a:xfrm>
        </p:spPr>
        <p:txBody>
          <a:bodyPr/>
          <a:lstStyle/>
          <a:p>
            <a:fld id="{90D39E66-D689-4358-AC1B-CB4CFFFE4720}" type="datetimeFigureOut">
              <a:rPr lang="zh-TW" altLang="en-US" smtClean="0"/>
              <a:t>2019/12/12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016956" y="6417204"/>
            <a:ext cx="3002844" cy="304271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474178" y="6417204"/>
            <a:ext cx="2212622" cy="304271"/>
          </a:xfrm>
        </p:spPr>
        <p:txBody>
          <a:bodyPr/>
          <a:lstStyle/>
          <a:p>
            <a:fld id="{57AB9D4E-494C-44F8-9829-A8CE87A9C874}" type="slidenum">
              <a:rPr lang="zh-TW" altLang="en-US" smtClean="0"/>
              <a:t>‹#›</a:t>
            </a:fld>
            <a:endParaRPr lang="zh-TW" altLang="en-US" dirty="0"/>
          </a:p>
        </p:txBody>
      </p:sp>
      <p:grpSp>
        <p:nvGrpSpPr>
          <p:cNvPr id="13" name="群組 12"/>
          <p:cNvGrpSpPr/>
          <p:nvPr userDrawn="1"/>
        </p:nvGrpSpPr>
        <p:grpSpPr>
          <a:xfrm>
            <a:off x="-360000" y="6453368"/>
            <a:ext cx="9656908" cy="288000"/>
            <a:chOff x="-360000" y="6237312"/>
            <a:chExt cx="9656908" cy="360040"/>
          </a:xfrm>
          <a:gradFill>
            <a:gsLst>
              <a:gs pos="0">
                <a:srgbClr val="404F21"/>
              </a:gs>
              <a:gs pos="80000">
                <a:schemeClr val="accent3">
                  <a:lumMod val="75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0" scaled="1"/>
          </a:gradFill>
        </p:grpSpPr>
        <p:sp>
          <p:nvSpPr>
            <p:cNvPr id="7" name="矩形 6"/>
            <p:cNvSpPr/>
            <p:nvPr userDrawn="1"/>
          </p:nvSpPr>
          <p:spPr>
            <a:xfrm>
              <a:off x="-360000" y="6237312"/>
              <a:ext cx="5600622" cy="3600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7348308" y="6237312"/>
              <a:ext cx="896100" cy="3600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8300414" y="6237312"/>
              <a:ext cx="448050" cy="3600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8804250" y="6237312"/>
              <a:ext cx="224025" cy="3600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5292080" y="6237312"/>
              <a:ext cx="2016224" cy="3600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9072883" y="6237312"/>
              <a:ext cx="224025" cy="3600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4643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9E66-D689-4358-AC1B-CB4CFFFE4720}" type="datetimeFigureOut">
              <a:rPr lang="zh-TW" altLang="en-US" smtClean="0"/>
              <a:t>2019/12/12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B9D4E-494C-44F8-9829-A8CE87A9C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1500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9E66-D689-4358-AC1B-CB4CFFFE4720}" type="datetimeFigureOut">
              <a:rPr lang="zh-TW" altLang="en-US" smtClean="0"/>
              <a:t>2019/12/12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B9D4E-494C-44F8-9829-A8CE87A9C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84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9E66-D689-4358-AC1B-CB4CFFFE4720}" type="datetimeFigureOut">
              <a:rPr lang="zh-TW" altLang="en-US" smtClean="0"/>
              <a:t>2019/12/12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B9D4E-494C-44F8-9829-A8CE87A9C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6725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9E66-D689-4358-AC1B-CB4CFFFE4720}" type="datetimeFigureOut">
              <a:rPr lang="zh-TW" altLang="en-US" smtClean="0"/>
              <a:t>2019/12/12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B9D4E-494C-44F8-9829-A8CE87A9C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5859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9E66-D689-4358-AC1B-CB4CFFFE4720}" type="datetimeFigureOut">
              <a:rPr lang="zh-TW" altLang="en-US" smtClean="0"/>
              <a:t>2019/12/12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B9D4E-494C-44F8-9829-A8CE87A9C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2968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9E66-D689-4358-AC1B-CB4CFFFE4720}" type="datetimeFigureOut">
              <a:rPr lang="zh-TW" altLang="en-US" smtClean="0"/>
              <a:t>2019/12/12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B9D4E-494C-44F8-9829-A8CE87A9C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5113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9E66-D689-4358-AC1B-CB4CFFFE4720}" type="datetimeFigureOut">
              <a:rPr lang="zh-TW" altLang="en-US" smtClean="0"/>
              <a:t>2019/12/12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B9D4E-494C-44F8-9829-A8CE87A9C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6601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D39E66-D689-4358-AC1B-CB4CFFFE4720}" type="datetimeFigureOut">
              <a:rPr lang="zh-TW" altLang="en-US" smtClean="0"/>
              <a:t>2019/12/12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B9D4E-494C-44F8-9829-A8CE87A9C874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Picture 24" descr="LOGO-TERSI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108000"/>
            <a:ext cx="1173033" cy="11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318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79512" y="1598935"/>
            <a:ext cx="8712968" cy="1470025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以公民科學推動</a:t>
            </a:r>
            <a:r>
              <a:rPr lang="zh-TW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臺灣獼猴長期監測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48655" y="3789040"/>
            <a:ext cx="5463505" cy="2448272"/>
          </a:xfrm>
        </p:spPr>
        <p:txBody>
          <a:bodyPr>
            <a:normAutofit lnSpcReduction="10000"/>
          </a:bodyPr>
          <a:lstStyle/>
          <a:p>
            <a:pPr algn="l"/>
            <a:r>
              <a:rPr lang="zh-TW" altLang="en-US" b="1" u="sng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范孟雯</a:t>
            </a:r>
            <a:r>
              <a:rPr lang="zh-TW" altLang="en-US" b="1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張仕</a:t>
            </a:r>
            <a:r>
              <a:rPr lang="zh-TW" altLang="en-US" b="1" dirty="0" smtClean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緯 柯智仁</a:t>
            </a:r>
            <a:endParaRPr lang="en-US" altLang="zh-TW" b="1" dirty="0">
              <a:solidFill>
                <a:srgbClr val="404F2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b="1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徐瑋婷 </a:t>
            </a:r>
            <a:r>
              <a:rPr lang="zh-TW" altLang="en-US" b="1" dirty="0" smtClean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蔡明剛 張安瑜 </a:t>
            </a:r>
            <a:r>
              <a:rPr lang="zh-TW" altLang="en-US" b="1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林瑞興</a:t>
            </a:r>
            <a:endParaRPr lang="en-US" altLang="zh-TW" b="1" dirty="0">
              <a:solidFill>
                <a:srgbClr val="404F2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altLang="zh-TW" sz="2600" b="1" dirty="0">
              <a:solidFill>
                <a:srgbClr val="404F2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2600" b="1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行政院農業委員會</a:t>
            </a:r>
            <a:r>
              <a:rPr lang="en-US" altLang="zh-TW" sz="2600" b="1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600" b="1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600" b="1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特有生物研究保育中心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836836"/>
            <a:ext cx="2810024" cy="41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2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GIS</a:t>
            </a:r>
            <a:r>
              <a:rPr lang="zh-TW" altLang="zh-TW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圖層中森林林型分類</a:t>
            </a:r>
            <a:endParaRPr lang="zh-TW" altLang="en-US" dirty="0">
              <a:solidFill>
                <a:srgbClr val="404F2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7" name="內容版面配置區 6">
            <a:extLst>
              <a:ext uri="{FF2B5EF4-FFF2-40B4-BE49-F238E27FC236}">
                <a16:creationId xmlns:a16="http://schemas.microsoft.com/office/drawing/2014/main" id="{462C9577-393C-4055-8740-F6B97E5D73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7992131"/>
              </p:ext>
            </p:extLst>
          </p:nvPr>
        </p:nvGraphicFramePr>
        <p:xfrm>
          <a:off x="1115616" y="1484785"/>
          <a:ext cx="7200800" cy="485829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851480">
                  <a:extLst>
                    <a:ext uri="{9D8B030D-6E8A-4147-A177-3AD203B41FA5}">
                      <a16:colId xmlns:a16="http://schemas.microsoft.com/office/drawing/2014/main" val="3751811360"/>
                    </a:ext>
                  </a:extLst>
                </a:gridCol>
                <a:gridCol w="3349320">
                  <a:extLst>
                    <a:ext uri="{9D8B030D-6E8A-4147-A177-3AD203B41FA5}">
                      <a16:colId xmlns:a16="http://schemas.microsoft.com/office/drawing/2014/main" val="4246319630"/>
                    </a:ext>
                  </a:extLst>
                </a:gridCol>
              </a:tblGrid>
              <a:tr h="4858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第四次森林資源調查林型分類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本計畫林型分類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60560736"/>
                  </a:ext>
                </a:extLst>
              </a:tr>
              <a:tr h="4858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闊葉樹林型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闊葉林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97141367"/>
                  </a:ext>
                </a:extLst>
              </a:tr>
              <a:tr h="4858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針葉樹林型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針葉林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90893873"/>
                  </a:ext>
                </a:extLst>
              </a:tr>
              <a:tr h="4858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竹林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竹林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08946267"/>
                  </a:ext>
                </a:extLst>
              </a:tr>
              <a:tr h="4858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針闊葉樹混淆林</a:t>
                      </a: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混淆林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52061915"/>
                  </a:ext>
                </a:extLst>
              </a:tr>
              <a:tr h="4858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竹闊混淆林</a:t>
                      </a: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016268"/>
                  </a:ext>
                </a:extLst>
              </a:tr>
              <a:tr h="4858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竹針闊混淆林</a:t>
                      </a: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346879"/>
                  </a:ext>
                </a:extLst>
              </a:tr>
              <a:tr h="4858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竹針混淆林</a:t>
                      </a: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857478"/>
                  </a:ext>
                </a:extLst>
              </a:tr>
              <a:tr h="4858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待成林地</a:t>
                      </a: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非森林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57230371"/>
                  </a:ext>
                </a:extLst>
              </a:tr>
              <a:tr h="4858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裸露地</a:t>
                      </a: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182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99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z="3600" dirty="0" smtClean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判斷樣點森林類型的方式</a:t>
            </a:r>
            <a:endParaRPr lang="zh-TW" altLang="en-US" sz="3600" dirty="0">
              <a:solidFill>
                <a:srgbClr val="404F2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10421" y="5640992"/>
            <a:ext cx="71498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綠色代表</a:t>
            </a:r>
            <a:r>
              <a:rPr lang="zh-TW" altLang="en-US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森</a:t>
            </a:r>
            <a:r>
              <a:rPr lang="zh-TW" altLang="en-US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林</a:t>
            </a:r>
            <a:r>
              <a:rPr lang="zh-TW" altLang="zh-TW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圖層，</a:t>
            </a:r>
            <a:r>
              <a:rPr lang="zh-TW" altLang="en-US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虛</a:t>
            </a:r>
            <a:r>
              <a:rPr lang="zh-TW" altLang="en-US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線</a:t>
            </a:r>
            <a:r>
              <a:rPr lang="zh-TW" altLang="zh-TW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為</a:t>
            </a:r>
            <a:r>
              <a:rPr lang="zh-TW" altLang="en-US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樣點</a:t>
            </a:r>
            <a:r>
              <a:rPr lang="zh-TW" altLang="zh-TW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向外</a:t>
            </a:r>
            <a:r>
              <a:rPr lang="zh-TW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延伸</a:t>
            </a:r>
            <a:r>
              <a:rPr lang="en-US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公尺後</a:t>
            </a:r>
            <a:r>
              <a:rPr lang="zh-TW" altLang="zh-TW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的</a:t>
            </a:r>
            <a:r>
              <a:rPr lang="zh-TW" altLang="en-US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範</a:t>
            </a:r>
            <a:r>
              <a:rPr lang="zh-TW" altLang="en-US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圍</a:t>
            </a:r>
            <a:r>
              <a:rPr lang="zh-TW" altLang="zh-TW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zh-TW" altLang="en-US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取</a:t>
            </a:r>
            <a:r>
              <a:rPr lang="en-US" altLang="zh-TW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20</a:t>
            </a:r>
            <a:r>
              <a:rPr lang="zh-TW" altLang="en-US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公尺內</a:t>
            </a:r>
            <a:r>
              <a:rPr lang="zh-TW" altLang="en-US" kern="1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距離最近</a:t>
            </a:r>
            <a:r>
              <a:rPr lang="zh-TW" altLang="en-US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的森林類型，作為樣點的森林類型。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87281" y="1249726"/>
            <a:ext cx="75731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根據蔡碧芝</a:t>
            </a:r>
            <a:r>
              <a:rPr lang="en-US" altLang="zh-TW" sz="2000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(2006)</a:t>
            </a:r>
            <a:r>
              <a:rPr lang="zh-TW" altLang="en-US" sz="2000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在</a:t>
            </a:r>
            <a:r>
              <a:rPr lang="zh-TW" altLang="zh-TW" sz="2000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臺東的研究結果顯示距離樹林邊緣</a:t>
            </a:r>
            <a:r>
              <a:rPr lang="en-US" altLang="zh-TW" sz="2000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zh-TW" sz="2000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公尺以</a:t>
            </a:r>
            <a:r>
              <a:rPr lang="zh-TW" altLang="zh-TW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內的非森林地，也</a:t>
            </a:r>
            <a:r>
              <a:rPr lang="zh-TW" altLang="zh-TW" sz="2000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常有猴群的</a:t>
            </a:r>
            <a:r>
              <a:rPr lang="zh-TW" altLang="zh-TW" sz="2000" kern="1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活動</a:t>
            </a:r>
            <a:r>
              <a:rPr lang="zh-TW" altLang="en-US" sz="2000" kern="1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3059832" y="2392726"/>
            <a:ext cx="3287103" cy="3254152"/>
            <a:chOff x="3604329" y="20592"/>
            <a:chExt cx="5519351" cy="5486400"/>
          </a:xfrm>
        </p:grpSpPr>
        <p:sp>
          <p:nvSpPr>
            <p:cNvPr id="14" name="矩形 7"/>
            <p:cNvSpPr/>
            <p:nvPr/>
          </p:nvSpPr>
          <p:spPr>
            <a:xfrm>
              <a:off x="6055360" y="20592"/>
              <a:ext cx="3068320" cy="5486400"/>
            </a:xfrm>
            <a:custGeom>
              <a:avLst/>
              <a:gdLst>
                <a:gd name="connsiteX0" fmla="*/ 0 w 3068320"/>
                <a:gd name="connsiteY0" fmla="*/ 0 h 6045200"/>
                <a:gd name="connsiteX1" fmla="*/ 3068320 w 3068320"/>
                <a:gd name="connsiteY1" fmla="*/ 0 h 6045200"/>
                <a:gd name="connsiteX2" fmla="*/ 3068320 w 3068320"/>
                <a:gd name="connsiteY2" fmla="*/ 6045200 h 6045200"/>
                <a:gd name="connsiteX3" fmla="*/ 0 w 3068320"/>
                <a:gd name="connsiteY3" fmla="*/ 6045200 h 6045200"/>
                <a:gd name="connsiteX4" fmla="*/ 0 w 3068320"/>
                <a:gd name="connsiteY4" fmla="*/ 0 h 6045200"/>
                <a:gd name="connsiteX0" fmla="*/ 56 w 3068376"/>
                <a:gd name="connsiteY0" fmla="*/ 0 h 6045200"/>
                <a:gd name="connsiteX1" fmla="*/ 3068376 w 3068376"/>
                <a:gd name="connsiteY1" fmla="*/ 0 h 6045200"/>
                <a:gd name="connsiteX2" fmla="*/ 3068376 w 3068376"/>
                <a:gd name="connsiteY2" fmla="*/ 6045200 h 6045200"/>
                <a:gd name="connsiteX3" fmla="*/ 56 w 3068376"/>
                <a:gd name="connsiteY3" fmla="*/ 6045200 h 6045200"/>
                <a:gd name="connsiteX4" fmla="*/ 290577 w 3068376"/>
                <a:gd name="connsiteY4" fmla="*/ 1483360 h 6045200"/>
                <a:gd name="connsiteX5" fmla="*/ 56 w 3068376"/>
                <a:gd name="connsiteY5" fmla="*/ 0 h 6045200"/>
                <a:gd name="connsiteX0" fmla="*/ 11 w 3068331"/>
                <a:gd name="connsiteY0" fmla="*/ 0 h 6045200"/>
                <a:gd name="connsiteX1" fmla="*/ 3068331 w 3068331"/>
                <a:gd name="connsiteY1" fmla="*/ 0 h 6045200"/>
                <a:gd name="connsiteX2" fmla="*/ 3068331 w 3068331"/>
                <a:gd name="connsiteY2" fmla="*/ 6045200 h 6045200"/>
                <a:gd name="connsiteX3" fmla="*/ 11 w 3068331"/>
                <a:gd name="connsiteY3" fmla="*/ 6045200 h 6045200"/>
                <a:gd name="connsiteX4" fmla="*/ 290532 w 3068331"/>
                <a:gd name="connsiteY4" fmla="*/ 1483360 h 6045200"/>
                <a:gd name="connsiteX5" fmla="*/ 11 w 3068331"/>
                <a:gd name="connsiteY5" fmla="*/ 0 h 6045200"/>
                <a:gd name="connsiteX0" fmla="*/ 61758 w 3130078"/>
                <a:gd name="connsiteY0" fmla="*/ 0 h 6045200"/>
                <a:gd name="connsiteX1" fmla="*/ 3130078 w 3130078"/>
                <a:gd name="connsiteY1" fmla="*/ 0 h 6045200"/>
                <a:gd name="connsiteX2" fmla="*/ 3130078 w 3130078"/>
                <a:gd name="connsiteY2" fmla="*/ 6045200 h 6045200"/>
                <a:gd name="connsiteX3" fmla="*/ 61758 w 3130078"/>
                <a:gd name="connsiteY3" fmla="*/ 6045200 h 6045200"/>
                <a:gd name="connsiteX4" fmla="*/ 1612119 w 3130078"/>
                <a:gd name="connsiteY4" fmla="*/ 3576320 h 6045200"/>
                <a:gd name="connsiteX5" fmla="*/ 352279 w 3130078"/>
                <a:gd name="connsiteY5" fmla="*/ 1483360 h 6045200"/>
                <a:gd name="connsiteX6" fmla="*/ 61758 w 3130078"/>
                <a:gd name="connsiteY6" fmla="*/ 0 h 6045200"/>
                <a:gd name="connsiteX0" fmla="*/ 61758 w 3130078"/>
                <a:gd name="connsiteY0" fmla="*/ 0 h 6045200"/>
                <a:gd name="connsiteX1" fmla="*/ 3130078 w 3130078"/>
                <a:gd name="connsiteY1" fmla="*/ 0 h 6045200"/>
                <a:gd name="connsiteX2" fmla="*/ 3130078 w 3130078"/>
                <a:gd name="connsiteY2" fmla="*/ 6045200 h 6045200"/>
                <a:gd name="connsiteX3" fmla="*/ 61758 w 3130078"/>
                <a:gd name="connsiteY3" fmla="*/ 6045200 h 6045200"/>
                <a:gd name="connsiteX4" fmla="*/ 1612119 w 3130078"/>
                <a:gd name="connsiteY4" fmla="*/ 3576320 h 6045200"/>
                <a:gd name="connsiteX5" fmla="*/ 352279 w 3130078"/>
                <a:gd name="connsiteY5" fmla="*/ 1483360 h 6045200"/>
                <a:gd name="connsiteX6" fmla="*/ 61758 w 3130078"/>
                <a:gd name="connsiteY6" fmla="*/ 0 h 6045200"/>
                <a:gd name="connsiteX0" fmla="*/ 0 w 3068320"/>
                <a:gd name="connsiteY0" fmla="*/ 0 h 6045200"/>
                <a:gd name="connsiteX1" fmla="*/ 3068320 w 3068320"/>
                <a:gd name="connsiteY1" fmla="*/ 0 h 6045200"/>
                <a:gd name="connsiteX2" fmla="*/ 3068320 w 3068320"/>
                <a:gd name="connsiteY2" fmla="*/ 6045200 h 6045200"/>
                <a:gd name="connsiteX3" fmla="*/ 0 w 3068320"/>
                <a:gd name="connsiteY3" fmla="*/ 6045200 h 6045200"/>
                <a:gd name="connsiteX4" fmla="*/ 1550361 w 3068320"/>
                <a:gd name="connsiteY4" fmla="*/ 3576320 h 6045200"/>
                <a:gd name="connsiteX5" fmla="*/ 290521 w 3068320"/>
                <a:gd name="connsiteY5" fmla="*/ 1483360 h 6045200"/>
                <a:gd name="connsiteX6" fmla="*/ 0 w 3068320"/>
                <a:gd name="connsiteY6" fmla="*/ 0 h 6045200"/>
                <a:gd name="connsiteX0" fmla="*/ 0 w 3068320"/>
                <a:gd name="connsiteY0" fmla="*/ 0 h 6045200"/>
                <a:gd name="connsiteX1" fmla="*/ 3068320 w 3068320"/>
                <a:gd name="connsiteY1" fmla="*/ 0 h 6045200"/>
                <a:gd name="connsiteX2" fmla="*/ 3068320 w 3068320"/>
                <a:gd name="connsiteY2" fmla="*/ 6045200 h 6045200"/>
                <a:gd name="connsiteX3" fmla="*/ 0 w 3068320"/>
                <a:gd name="connsiteY3" fmla="*/ 6045200 h 6045200"/>
                <a:gd name="connsiteX4" fmla="*/ 1550361 w 3068320"/>
                <a:gd name="connsiteY4" fmla="*/ 3576320 h 6045200"/>
                <a:gd name="connsiteX5" fmla="*/ 290521 w 3068320"/>
                <a:gd name="connsiteY5" fmla="*/ 1483360 h 6045200"/>
                <a:gd name="connsiteX6" fmla="*/ 0 w 3068320"/>
                <a:gd name="connsiteY6" fmla="*/ 0 h 6045200"/>
                <a:gd name="connsiteX0" fmla="*/ 0 w 3068320"/>
                <a:gd name="connsiteY0" fmla="*/ 0 h 6045200"/>
                <a:gd name="connsiteX1" fmla="*/ 3068320 w 3068320"/>
                <a:gd name="connsiteY1" fmla="*/ 0 h 6045200"/>
                <a:gd name="connsiteX2" fmla="*/ 3068320 w 3068320"/>
                <a:gd name="connsiteY2" fmla="*/ 6045200 h 6045200"/>
                <a:gd name="connsiteX3" fmla="*/ 0 w 3068320"/>
                <a:gd name="connsiteY3" fmla="*/ 6045200 h 6045200"/>
                <a:gd name="connsiteX4" fmla="*/ 1550361 w 3068320"/>
                <a:gd name="connsiteY4" fmla="*/ 3576320 h 6045200"/>
                <a:gd name="connsiteX5" fmla="*/ 290521 w 3068320"/>
                <a:gd name="connsiteY5" fmla="*/ 1483360 h 6045200"/>
                <a:gd name="connsiteX6" fmla="*/ 0 w 3068320"/>
                <a:gd name="connsiteY6" fmla="*/ 0 h 6045200"/>
                <a:gd name="connsiteX0" fmla="*/ 0 w 3068320"/>
                <a:gd name="connsiteY0" fmla="*/ 0 h 6045200"/>
                <a:gd name="connsiteX1" fmla="*/ 3068320 w 3068320"/>
                <a:gd name="connsiteY1" fmla="*/ 0 h 6045200"/>
                <a:gd name="connsiteX2" fmla="*/ 3068320 w 3068320"/>
                <a:gd name="connsiteY2" fmla="*/ 6045200 h 6045200"/>
                <a:gd name="connsiteX3" fmla="*/ 0 w 3068320"/>
                <a:gd name="connsiteY3" fmla="*/ 6045200 h 6045200"/>
                <a:gd name="connsiteX4" fmla="*/ 1550361 w 3068320"/>
                <a:gd name="connsiteY4" fmla="*/ 3576320 h 6045200"/>
                <a:gd name="connsiteX5" fmla="*/ 290521 w 3068320"/>
                <a:gd name="connsiteY5" fmla="*/ 1483360 h 6045200"/>
                <a:gd name="connsiteX6" fmla="*/ 0 w 3068320"/>
                <a:gd name="connsiteY6" fmla="*/ 0 h 6045200"/>
                <a:gd name="connsiteX0" fmla="*/ 0 w 3068320"/>
                <a:gd name="connsiteY0" fmla="*/ 0 h 6045200"/>
                <a:gd name="connsiteX1" fmla="*/ 3068320 w 3068320"/>
                <a:gd name="connsiteY1" fmla="*/ 0 h 6045200"/>
                <a:gd name="connsiteX2" fmla="*/ 3068320 w 3068320"/>
                <a:gd name="connsiteY2" fmla="*/ 6045200 h 6045200"/>
                <a:gd name="connsiteX3" fmla="*/ 111760 w 3068320"/>
                <a:gd name="connsiteY3" fmla="*/ 5476240 h 6045200"/>
                <a:gd name="connsiteX4" fmla="*/ 1550361 w 3068320"/>
                <a:gd name="connsiteY4" fmla="*/ 3576320 h 6045200"/>
                <a:gd name="connsiteX5" fmla="*/ 290521 w 3068320"/>
                <a:gd name="connsiteY5" fmla="*/ 1483360 h 6045200"/>
                <a:gd name="connsiteX6" fmla="*/ 0 w 3068320"/>
                <a:gd name="connsiteY6" fmla="*/ 0 h 6045200"/>
                <a:gd name="connsiteX0" fmla="*/ 0 w 3068320"/>
                <a:gd name="connsiteY0" fmla="*/ 0 h 6045200"/>
                <a:gd name="connsiteX1" fmla="*/ 3068320 w 3068320"/>
                <a:gd name="connsiteY1" fmla="*/ 0 h 6045200"/>
                <a:gd name="connsiteX2" fmla="*/ 3068320 w 3068320"/>
                <a:gd name="connsiteY2" fmla="*/ 6045200 h 6045200"/>
                <a:gd name="connsiteX3" fmla="*/ 111760 w 3068320"/>
                <a:gd name="connsiteY3" fmla="*/ 5476240 h 6045200"/>
                <a:gd name="connsiteX4" fmla="*/ 1550361 w 3068320"/>
                <a:gd name="connsiteY4" fmla="*/ 3576320 h 6045200"/>
                <a:gd name="connsiteX5" fmla="*/ 290521 w 3068320"/>
                <a:gd name="connsiteY5" fmla="*/ 1483360 h 6045200"/>
                <a:gd name="connsiteX6" fmla="*/ 0 w 3068320"/>
                <a:gd name="connsiteY6" fmla="*/ 0 h 6045200"/>
                <a:gd name="connsiteX0" fmla="*/ 0 w 3068320"/>
                <a:gd name="connsiteY0" fmla="*/ 0 h 6045200"/>
                <a:gd name="connsiteX1" fmla="*/ 3068320 w 3068320"/>
                <a:gd name="connsiteY1" fmla="*/ 0 h 6045200"/>
                <a:gd name="connsiteX2" fmla="*/ 3068320 w 3068320"/>
                <a:gd name="connsiteY2" fmla="*/ 6045200 h 6045200"/>
                <a:gd name="connsiteX3" fmla="*/ 111760 w 3068320"/>
                <a:gd name="connsiteY3" fmla="*/ 5476240 h 6045200"/>
                <a:gd name="connsiteX4" fmla="*/ 534361 w 3068320"/>
                <a:gd name="connsiteY4" fmla="*/ 3180080 h 6045200"/>
                <a:gd name="connsiteX5" fmla="*/ 290521 w 3068320"/>
                <a:gd name="connsiteY5" fmla="*/ 1483360 h 6045200"/>
                <a:gd name="connsiteX6" fmla="*/ 0 w 3068320"/>
                <a:gd name="connsiteY6" fmla="*/ 0 h 6045200"/>
                <a:gd name="connsiteX0" fmla="*/ 0 w 3068320"/>
                <a:gd name="connsiteY0" fmla="*/ 0 h 5486400"/>
                <a:gd name="connsiteX1" fmla="*/ 3068320 w 3068320"/>
                <a:gd name="connsiteY1" fmla="*/ 0 h 5486400"/>
                <a:gd name="connsiteX2" fmla="*/ 3048000 w 3068320"/>
                <a:gd name="connsiteY2" fmla="*/ 5486400 h 5486400"/>
                <a:gd name="connsiteX3" fmla="*/ 111760 w 3068320"/>
                <a:gd name="connsiteY3" fmla="*/ 5476240 h 5486400"/>
                <a:gd name="connsiteX4" fmla="*/ 534361 w 3068320"/>
                <a:gd name="connsiteY4" fmla="*/ 3180080 h 5486400"/>
                <a:gd name="connsiteX5" fmla="*/ 290521 w 3068320"/>
                <a:gd name="connsiteY5" fmla="*/ 1483360 h 5486400"/>
                <a:gd name="connsiteX6" fmla="*/ 0 w 3068320"/>
                <a:gd name="connsiteY6" fmla="*/ 0 h 548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68320" h="5486400">
                  <a:moveTo>
                    <a:pt x="0" y="0"/>
                  </a:moveTo>
                  <a:lnTo>
                    <a:pt x="3068320" y="0"/>
                  </a:lnTo>
                  <a:cubicBezTo>
                    <a:pt x="3061547" y="1828800"/>
                    <a:pt x="3054773" y="3657600"/>
                    <a:pt x="3048000" y="5486400"/>
                  </a:cubicBezTo>
                  <a:lnTo>
                    <a:pt x="111760" y="5476240"/>
                  </a:lnTo>
                  <a:cubicBezTo>
                    <a:pt x="1624913" y="4140200"/>
                    <a:pt x="485941" y="3940387"/>
                    <a:pt x="534361" y="3180080"/>
                  </a:cubicBezTo>
                  <a:cubicBezTo>
                    <a:pt x="582781" y="2419773"/>
                    <a:pt x="150981" y="1937173"/>
                    <a:pt x="290521" y="1483360"/>
                  </a:cubicBezTo>
                  <a:cubicBezTo>
                    <a:pt x="803281" y="552027"/>
                    <a:pt x="96840" y="494453"/>
                    <a:pt x="0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流程圖: 接點 14"/>
            <p:cNvSpPr/>
            <p:nvPr/>
          </p:nvSpPr>
          <p:spPr>
            <a:xfrm>
              <a:off x="3604329" y="1281531"/>
              <a:ext cx="3459892" cy="3328086"/>
            </a:xfrm>
            <a:prstGeom prst="flowChartConnector">
              <a:avLst/>
            </a:prstGeom>
            <a:noFill/>
            <a:ln w="19050">
              <a:solidFill>
                <a:srgbClr val="C0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流程圖: 接點 15"/>
            <p:cNvSpPr>
              <a:spLocks/>
            </p:cNvSpPr>
            <p:nvPr/>
          </p:nvSpPr>
          <p:spPr>
            <a:xfrm>
              <a:off x="4988286" y="2612766"/>
              <a:ext cx="691978" cy="665617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7" name="直線單箭頭接點 16"/>
            <p:cNvCxnSpPr>
              <a:stCxn id="16" idx="4"/>
              <a:endCxn id="15" idx="4"/>
            </p:cNvCxnSpPr>
            <p:nvPr/>
          </p:nvCxnSpPr>
          <p:spPr>
            <a:xfrm>
              <a:off x="5334275" y="3278384"/>
              <a:ext cx="0" cy="133123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/>
            <p:cNvSpPr txBox="1"/>
            <p:nvPr/>
          </p:nvSpPr>
          <p:spPr>
            <a:xfrm>
              <a:off x="4272417" y="3543151"/>
              <a:ext cx="1114857" cy="6226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20m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5004048" y="276276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森林圖層</a:t>
            </a:r>
            <a:endParaRPr lang="zh-TW" altLang="en-US" dirty="0"/>
          </a:p>
        </p:txBody>
      </p:sp>
      <p:cxnSp>
        <p:nvCxnSpPr>
          <p:cNvPr id="23" name="直線單箭頭接點 22"/>
          <p:cNvCxnSpPr/>
          <p:nvPr/>
        </p:nvCxnSpPr>
        <p:spPr>
          <a:xfrm flipV="1">
            <a:off x="4289414" y="4008096"/>
            <a:ext cx="524281" cy="887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4301456" y="342522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近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5103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與林務局合作獼猴調查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運用現有護管人員在其巡視的地區，依循前述標準化的方法進行臺灣獼猴的監測工作，以擴增調查的樣點數和資料。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今年目標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完成樣點設置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熟悉調查方法與流程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至少完成一次的調查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98877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31640" y="116632"/>
            <a:ext cx="7689923" cy="1142825"/>
          </a:xfrm>
        </p:spPr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2019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年獼猴調查結果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2513989"/>
              </p:ext>
            </p:extLst>
          </p:nvPr>
        </p:nvGraphicFramePr>
        <p:xfrm>
          <a:off x="1115616" y="1124744"/>
          <a:ext cx="7200802" cy="521208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28686">
                  <a:extLst>
                    <a:ext uri="{9D8B030D-6E8A-4147-A177-3AD203B41FA5}">
                      <a16:colId xmlns:a16="http://schemas.microsoft.com/office/drawing/2014/main" val="601662807"/>
                    </a:ext>
                  </a:extLst>
                </a:gridCol>
                <a:gridCol w="1028686">
                  <a:extLst>
                    <a:ext uri="{9D8B030D-6E8A-4147-A177-3AD203B41FA5}">
                      <a16:colId xmlns:a16="http://schemas.microsoft.com/office/drawing/2014/main" val="3601077245"/>
                    </a:ext>
                  </a:extLst>
                </a:gridCol>
                <a:gridCol w="1028686">
                  <a:extLst>
                    <a:ext uri="{9D8B030D-6E8A-4147-A177-3AD203B41FA5}">
                      <a16:colId xmlns:a16="http://schemas.microsoft.com/office/drawing/2014/main" val="3701724698"/>
                    </a:ext>
                  </a:extLst>
                </a:gridCol>
                <a:gridCol w="1028686">
                  <a:extLst>
                    <a:ext uri="{9D8B030D-6E8A-4147-A177-3AD203B41FA5}">
                      <a16:colId xmlns:a16="http://schemas.microsoft.com/office/drawing/2014/main" val="2261542145"/>
                    </a:ext>
                  </a:extLst>
                </a:gridCol>
                <a:gridCol w="853808">
                  <a:extLst>
                    <a:ext uri="{9D8B030D-6E8A-4147-A177-3AD203B41FA5}">
                      <a16:colId xmlns:a16="http://schemas.microsoft.com/office/drawing/2014/main" val="2621255306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102700550"/>
                    </a:ext>
                  </a:extLst>
                </a:gridCol>
                <a:gridCol w="1368154">
                  <a:extLst>
                    <a:ext uri="{9D8B030D-6E8A-4147-A177-3AD203B41FA5}">
                      <a16:colId xmlns:a16="http://schemas.microsoft.com/office/drawing/2014/main" val="505835992"/>
                    </a:ext>
                  </a:extLst>
                </a:gridCol>
              </a:tblGrid>
              <a:tr h="196441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林管處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旅次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樣點數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猴群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森林內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猴群比例</a:t>
                      </a: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(%)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4563744"/>
                  </a:ext>
                </a:extLst>
              </a:tr>
              <a:tr h="19644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森林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非森林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森林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非森林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219822"/>
                  </a:ext>
                </a:extLst>
              </a:tr>
              <a:tr h="1964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羅東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268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7817742"/>
                  </a:ext>
                </a:extLst>
              </a:tr>
              <a:tr h="1964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57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3638802"/>
                  </a:ext>
                </a:extLst>
              </a:tr>
              <a:tr h="1964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335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6536113"/>
                  </a:ext>
                </a:extLst>
              </a:tr>
              <a:tr h="1964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82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38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5618503"/>
                  </a:ext>
                </a:extLst>
              </a:tr>
              <a:tr h="1964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東勢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280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945750"/>
                  </a:ext>
                </a:extLst>
              </a:tr>
              <a:tr h="1964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136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34193132"/>
                  </a:ext>
                </a:extLst>
              </a:tr>
              <a:tr h="1964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南投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294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6920183"/>
                  </a:ext>
                </a:extLst>
              </a:tr>
              <a:tr h="1964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88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8417197"/>
                  </a:ext>
                </a:extLst>
              </a:tr>
              <a:tr h="1964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嘉義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292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3929264"/>
                  </a:ext>
                </a:extLst>
              </a:tr>
              <a:tr h="1964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286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0079221"/>
                  </a:ext>
                </a:extLst>
              </a:tr>
              <a:tr h="1964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屏東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269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29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2548765"/>
                  </a:ext>
                </a:extLst>
              </a:tr>
              <a:tr h="1964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88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7857032"/>
                  </a:ext>
                </a:extLst>
              </a:tr>
              <a:tr h="1964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花蓮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292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33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4462313"/>
                  </a:ext>
                </a:extLst>
              </a:tr>
              <a:tr h="1964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44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6659498"/>
                  </a:ext>
                </a:extLst>
              </a:tr>
              <a:tr h="1964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台東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105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43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41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575573"/>
                  </a:ext>
                </a:extLst>
              </a:tr>
              <a:tr h="1964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47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783297"/>
                  </a:ext>
                </a:extLst>
              </a:tr>
              <a:tr h="196441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總計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2931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220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533036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467544" y="6381328"/>
            <a:ext cx="8265985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sz="1400" kern="1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比例</a:t>
            </a:r>
            <a:r>
              <a:rPr lang="zh-TW" altLang="en-US" sz="14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zh-TW" altLang="zh-TW" sz="1400" kern="1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猴</a:t>
            </a:r>
            <a:r>
              <a:rPr lang="zh-TW" altLang="zh-TW" sz="14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群數除以樣點數所計算而成。</a:t>
            </a:r>
            <a:endParaRPr lang="zh-TW" altLang="zh-TW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TW" altLang="zh-TW" sz="14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非</a:t>
            </a:r>
            <a:r>
              <a:rPr lang="zh-TW" altLang="zh-TW" sz="1400" kern="1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森林</a:t>
            </a:r>
            <a:r>
              <a:rPr lang="zh-TW" altLang="en-US" sz="1400" kern="1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zh-TW" altLang="zh-TW" sz="1400" kern="1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指</a:t>
            </a:r>
            <a:r>
              <a:rPr lang="zh-TW" altLang="zh-TW" sz="1400" kern="10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「</a:t>
            </a:r>
            <a:r>
              <a:rPr lang="zh-TW" altLang="zh-TW" sz="14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距離森林</a:t>
            </a:r>
            <a:r>
              <a:rPr lang="en-US" altLang="zh-TW" sz="14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zh-TW" sz="14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公尺外</a:t>
            </a:r>
            <a:r>
              <a:rPr lang="zh-TW" altLang="zh-TW" sz="1400" kern="10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」</a:t>
            </a:r>
            <a:r>
              <a:rPr lang="zh-TW" altLang="zh-TW" sz="14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及落在</a:t>
            </a:r>
            <a:r>
              <a:rPr lang="zh-TW" altLang="zh-TW" sz="1400" kern="10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「</a:t>
            </a:r>
            <a:r>
              <a:rPr lang="zh-TW" altLang="zh-TW" sz="14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待成林地</a:t>
            </a:r>
            <a:r>
              <a:rPr lang="zh-TW" altLang="zh-TW" sz="1400" kern="10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」</a:t>
            </a:r>
            <a:r>
              <a:rPr lang="zh-TW" altLang="zh-TW" sz="14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zh-TW" altLang="zh-TW" sz="1400" kern="10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「</a:t>
            </a:r>
            <a:r>
              <a:rPr lang="zh-TW" altLang="zh-TW" sz="14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裸露地</a:t>
            </a:r>
            <a:r>
              <a:rPr lang="zh-TW" altLang="zh-TW" sz="1400" kern="10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」</a:t>
            </a:r>
            <a:r>
              <a:rPr lang="zh-TW" altLang="zh-TW" sz="14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的樣點。</a:t>
            </a:r>
            <a:endParaRPr lang="zh-TW" altLang="zh-TW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23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658068"/>
            <a:ext cx="3312368" cy="57649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林管處轄區與樣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位置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6" name="內容版面配置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9876503"/>
              </p:ext>
            </p:extLst>
          </p:nvPr>
        </p:nvGraphicFramePr>
        <p:xfrm>
          <a:off x="971600" y="1412776"/>
          <a:ext cx="3456384" cy="426998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3430436993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818706306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939468604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林管處</a:t>
                      </a:r>
                      <a:endParaRPr lang="zh-TW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設置的</a:t>
                      </a:r>
                      <a:endParaRPr lang="en-US" altLang="zh-TW" sz="2000" u="none" strike="noStrike" dirty="0" smtClean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樣區數</a:t>
                      </a:r>
                      <a:endParaRPr lang="zh-TW" alt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設置的</a:t>
                      </a:r>
                      <a:endParaRPr lang="en-US" altLang="zh-TW" sz="2000" u="none" strike="noStrike" dirty="0" smtClean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 fontAlgn="ctr"/>
                      <a:r>
                        <a:rPr lang="zh-TW" altLang="en-US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樣點數</a:t>
                      </a:r>
                      <a:endParaRPr lang="zh-TW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544317"/>
                  </a:ext>
                </a:extLst>
              </a:tr>
              <a:tr h="4058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羅東</a:t>
                      </a:r>
                      <a:endParaRPr lang="zh-TW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42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274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07128534"/>
                  </a:ext>
                </a:extLst>
              </a:tr>
              <a:tr h="4058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</a:t>
                      </a:r>
                      <a:endParaRPr lang="zh-TW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55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348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9921427"/>
                  </a:ext>
                </a:extLst>
              </a:tr>
              <a:tr h="4058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東勢</a:t>
                      </a:r>
                      <a:endParaRPr lang="zh-TW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315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89332658"/>
                  </a:ext>
                </a:extLst>
              </a:tr>
              <a:tr h="4058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南投</a:t>
                      </a:r>
                      <a:endParaRPr lang="zh-TW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45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308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5254039"/>
                  </a:ext>
                </a:extLst>
              </a:tr>
              <a:tr h="4058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嘉義</a:t>
                      </a:r>
                      <a:endParaRPr lang="zh-TW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52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312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92327826"/>
                  </a:ext>
                </a:extLst>
              </a:tr>
              <a:tr h="4058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屏東</a:t>
                      </a:r>
                      <a:endParaRPr lang="zh-TW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48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294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11684689"/>
                  </a:ext>
                </a:extLst>
              </a:tr>
              <a:tr h="4058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花蓮</a:t>
                      </a:r>
                      <a:endParaRPr lang="zh-TW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43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280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05786600"/>
                  </a:ext>
                </a:extLst>
              </a:tr>
              <a:tr h="4058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台東</a:t>
                      </a:r>
                      <a:endParaRPr lang="zh-TW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50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321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2653272"/>
                  </a:ext>
                </a:extLst>
              </a:tr>
              <a:tr h="4058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總計</a:t>
                      </a:r>
                      <a:endParaRPr lang="zh-TW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385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2452</a:t>
                      </a:r>
                      <a:endParaRPr lang="en-US" altLang="zh-TW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1250800"/>
                  </a:ext>
                </a:extLst>
              </a:tr>
            </a:tbl>
          </a:graphicData>
        </a:graphic>
      </p:graphicFrame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t="-1" b="4415"/>
          <a:stretch/>
        </p:blipFill>
        <p:spPr>
          <a:xfrm>
            <a:off x="7936577" y="4077072"/>
            <a:ext cx="1047709" cy="220572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735" y="3767663"/>
            <a:ext cx="792087" cy="30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6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423" y="660408"/>
            <a:ext cx="3197867" cy="5690898"/>
          </a:xfrm>
          <a:prstGeom prst="rect">
            <a:avLst/>
          </a:prstGeom>
        </p:spPr>
      </p:pic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8090347"/>
              </p:ext>
            </p:extLst>
          </p:nvPr>
        </p:nvGraphicFramePr>
        <p:xfrm>
          <a:off x="848743" y="1412776"/>
          <a:ext cx="3132348" cy="415682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83087">
                  <a:extLst>
                    <a:ext uri="{9D8B030D-6E8A-4147-A177-3AD203B41FA5}">
                      <a16:colId xmlns:a16="http://schemas.microsoft.com/office/drawing/2014/main" val="3430436993"/>
                    </a:ext>
                  </a:extLst>
                </a:gridCol>
                <a:gridCol w="783087">
                  <a:extLst>
                    <a:ext uri="{9D8B030D-6E8A-4147-A177-3AD203B41FA5}">
                      <a16:colId xmlns:a16="http://schemas.microsoft.com/office/drawing/2014/main" val="4165757533"/>
                    </a:ext>
                  </a:extLst>
                </a:gridCol>
                <a:gridCol w="783087">
                  <a:extLst>
                    <a:ext uri="{9D8B030D-6E8A-4147-A177-3AD203B41FA5}">
                      <a16:colId xmlns:a16="http://schemas.microsoft.com/office/drawing/2014/main" val="3854824379"/>
                    </a:ext>
                  </a:extLst>
                </a:gridCol>
                <a:gridCol w="783087">
                  <a:extLst>
                    <a:ext uri="{9D8B030D-6E8A-4147-A177-3AD203B41FA5}">
                      <a16:colId xmlns:a16="http://schemas.microsoft.com/office/drawing/2014/main" val="2939468604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林管處</a:t>
                      </a:r>
                      <a:endParaRPr lang="zh-TW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森林</a:t>
                      </a:r>
                      <a:endParaRPr lang="zh-TW" alt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非森林</a:t>
                      </a:r>
                      <a:endParaRPr lang="zh-TW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總計</a:t>
                      </a:r>
                      <a:endParaRPr lang="zh-TW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544317"/>
                  </a:ext>
                </a:extLst>
              </a:tr>
              <a:tr h="4058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羅東</a:t>
                      </a:r>
                      <a:endParaRPr lang="zh-TW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269</a:t>
                      </a:r>
                      <a:endParaRPr lang="en-US" altLang="zh-TW" sz="2000" u="none" strike="noStrike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274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07128534"/>
                  </a:ext>
                </a:extLst>
              </a:tr>
              <a:tr h="4058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</a:t>
                      </a:r>
                      <a:endParaRPr lang="zh-TW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342</a:t>
                      </a:r>
                      <a:endParaRPr lang="en-US" altLang="zh-TW" sz="2000" u="none" strike="noStrike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348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9921427"/>
                  </a:ext>
                </a:extLst>
              </a:tr>
              <a:tr h="4058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東勢</a:t>
                      </a:r>
                      <a:endParaRPr lang="zh-TW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295</a:t>
                      </a:r>
                      <a:endParaRPr lang="en-US" altLang="zh-TW" sz="2000" u="none" strike="noStrike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315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89332658"/>
                  </a:ext>
                </a:extLst>
              </a:tr>
              <a:tr h="4058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南投</a:t>
                      </a:r>
                      <a:endParaRPr lang="zh-TW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286</a:t>
                      </a:r>
                      <a:endParaRPr lang="en-US" altLang="zh-TW" sz="2000" u="none" strike="noStrike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308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5254039"/>
                  </a:ext>
                </a:extLst>
              </a:tr>
              <a:tr h="4058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嘉義</a:t>
                      </a:r>
                      <a:endParaRPr lang="zh-TW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295</a:t>
                      </a:r>
                      <a:endParaRPr lang="en-US" altLang="zh-TW" sz="2000" u="none" strike="noStrike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312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92327826"/>
                  </a:ext>
                </a:extLst>
              </a:tr>
              <a:tr h="4058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屏東</a:t>
                      </a:r>
                      <a:endParaRPr lang="zh-TW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280</a:t>
                      </a:r>
                      <a:endParaRPr lang="en-US" altLang="zh-TW" sz="2000" u="none" strike="noStrike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294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11684689"/>
                  </a:ext>
                </a:extLst>
              </a:tr>
              <a:tr h="4058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花蓮</a:t>
                      </a:r>
                      <a:endParaRPr lang="zh-TW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261</a:t>
                      </a:r>
                      <a:endParaRPr lang="en-US" altLang="zh-TW" sz="2000" u="none" strike="noStrike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280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05786600"/>
                  </a:ext>
                </a:extLst>
              </a:tr>
              <a:tr h="4058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台東</a:t>
                      </a:r>
                      <a:endParaRPr lang="zh-TW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300</a:t>
                      </a:r>
                      <a:endParaRPr lang="en-US" altLang="zh-TW" sz="2000" u="none" strike="noStrike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321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2653272"/>
                  </a:ext>
                </a:extLst>
              </a:tr>
              <a:tr h="4058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總計</a:t>
                      </a:r>
                      <a:endParaRPr lang="zh-TW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2328</a:t>
                      </a:r>
                      <a:endParaRPr lang="en-US" altLang="zh-TW" sz="2000" u="none" strike="noStrike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124</a:t>
                      </a:r>
                      <a:endParaRPr lang="en-US" altLang="zh-TW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2452</a:t>
                      </a:r>
                      <a:endParaRPr lang="en-US" altLang="zh-TW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1250800"/>
                  </a:ext>
                </a:extLst>
              </a:tr>
            </a:tbl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樣點於各林型分布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376" y="4221088"/>
            <a:ext cx="792088" cy="209966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142" y="2791480"/>
            <a:ext cx="1688480" cy="115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1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解決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方案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59632"/>
            <a:ext cx="8229600" cy="5112568"/>
          </a:xfrm>
        </p:spPr>
        <p:txBody>
          <a:bodyPr>
            <a:no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為了統一樣點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，在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調查季前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，請林務局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發文公布確定的樣點座標。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獼猴調查時間調整成在</a:t>
            </a:r>
            <a:r>
              <a:rPr lang="en-US" altLang="zh-TW" sz="20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r>
              <a:rPr lang="zh-TW" altLang="en-US" sz="20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時之前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完成。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因獼猴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調查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資料需進行檢核與分析，資料回傳期限訂為</a:t>
            </a:r>
            <a:r>
              <a:rPr lang="en-US" altLang="zh-TW" sz="20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20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sz="20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31</a:t>
            </a:r>
            <a:r>
              <a:rPr lang="zh-TW" altLang="en-US" sz="20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資料回傳的項目：</a:t>
            </a:r>
            <a:r>
              <a:rPr lang="zh-TW" altLang="en-US" sz="20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現場記錄表掃描</a:t>
            </a:r>
            <a:r>
              <a:rPr lang="en-US" altLang="zh-TW" sz="20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pdf</a:t>
            </a:r>
            <a:r>
              <a:rPr lang="zh-TW" altLang="en-US" sz="20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檔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、棲地環境</a:t>
            </a:r>
            <a:r>
              <a:rPr lang="zh-TW" altLang="en-US" sz="20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照片</a:t>
            </a:r>
            <a:r>
              <a:rPr lang="en-US" altLang="zh-TW" sz="20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20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及記錄表彙整後的</a:t>
            </a:r>
            <a:r>
              <a:rPr lang="zh-TW" altLang="en-US" sz="20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電子檔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為了輔助確認樣點位置，請協助</a:t>
            </a:r>
            <a:r>
              <a:rPr lang="zh-TW" altLang="en-US" sz="20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填寫樣點位置說明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為了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聯繫上能迅速且直接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，請提供林管處及工作站負責人員的聯絡方式。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1530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498" y="1057348"/>
            <a:ext cx="3821988" cy="527798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19672" y="157718"/>
            <a:ext cx="7689923" cy="1143000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Cooper Black" panose="0208090404030B020404" pitchFamily="18" charset="0"/>
                <a:ea typeface="微軟正黑體" panose="020B0604030504040204" pitchFamily="34" charset="-120"/>
              </a:rPr>
              <a:t>BBS</a:t>
            </a:r>
            <a:r>
              <a:rPr lang="zh-TW" altLang="en-US" dirty="0">
                <a:latin typeface="Cooper Black" panose="0208090404030B020404" pitchFamily="18" charset="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Cooper Black" panose="0208090404030B020404" pitchFamily="18" charset="0"/>
                <a:ea typeface="微軟正黑體" panose="020B0604030504040204" pitchFamily="34" charset="-120"/>
              </a:rPr>
              <a:t>Taiwan </a:t>
            </a:r>
            <a:r>
              <a:rPr lang="en-US" altLang="zh-TW" sz="4000" dirty="0">
                <a:latin typeface="Walbaum Display SemiBold" panose="02070703090703020303" pitchFamily="18" charset="0"/>
                <a:ea typeface="微軟正黑體" panose="020B0604030504040204" pitchFamily="34" charset="-120"/>
              </a:rPr>
              <a:t>X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林務局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427" y="5083089"/>
            <a:ext cx="761805" cy="75247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948264" y="5274660"/>
            <a:ext cx="1933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BBS Taiwan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樣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6923783" y="5554339"/>
            <a:ext cx="1958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林務局獼猴樣點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77A22F9-FD64-425F-87BA-52BC9E998112}"/>
              </a:ext>
            </a:extLst>
          </p:cNvPr>
          <p:cNvSpPr/>
          <p:nvPr/>
        </p:nvSpPr>
        <p:spPr>
          <a:xfrm>
            <a:off x="395536" y="1685426"/>
            <a:ext cx="4392488" cy="34163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在林地的調查樣點數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BBS Taiwan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：每年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1574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樣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</a:p>
          <a:p>
            <a:pPr algn="ctr">
              <a:lnSpc>
                <a:spcPct val="15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林務局：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每年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2452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樣點</a:t>
            </a:r>
            <a:endParaRPr lang="zh-TW" altLang="en-US" sz="2400" dirty="0"/>
          </a:p>
          <a:p>
            <a:pPr algn="ctr">
              <a:lnSpc>
                <a:spcPct val="150000"/>
              </a:lnSpc>
            </a:pPr>
            <a:r>
              <a:rPr lang="en-US" altLang="zh-TW" sz="2400" dirty="0"/>
              <a:t>||</a:t>
            </a:r>
          </a:p>
          <a:p>
            <a:pPr algn="ctr">
              <a:lnSpc>
                <a:spcPct val="15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臺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4026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樣點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954" y="5625158"/>
            <a:ext cx="281335" cy="27521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628224" y="5877272"/>
            <a:ext cx="536064" cy="433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826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致謝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536" y="1700808"/>
            <a:ext cx="8229600" cy="4182683"/>
          </a:xfrm>
          <a:noFill/>
          <a:ln>
            <a:noFill/>
          </a:ln>
        </p:spPr>
        <p:txBody>
          <a:bodyPr vert="horz" wrap="square" lIns="91440" tIns="45720" rIns="91440" bIns="45720" rtlCol="0">
            <a:spAutoFit/>
          </a:bodyPr>
          <a:lstStyle/>
          <a:p>
            <a:pPr>
              <a:lnSpc>
                <a:spcPct val="200000"/>
              </a:lnSpc>
              <a:spcAft>
                <a:spcPts val="1000"/>
              </a:spcAft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所有的調查者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spcAft>
                <a:spcPts val="1000"/>
              </a:spcAft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各地鳥會與民間團體的推廣聯絡人員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spcAft>
                <a:spcPts val="1000"/>
              </a:spcAft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協助調查的各地方政府單位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spcAft>
                <a:spcPts val="1000"/>
              </a:spcAft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感謝林務局提供第四次森林資源調查的圖層資料</a:t>
            </a:r>
          </a:p>
        </p:txBody>
      </p:sp>
    </p:spTree>
    <p:extLst>
      <p:ext uri="{BB962C8B-B14F-4D97-AF65-F5344CB8AC3E}">
        <p14:creationId xmlns:p14="http://schemas.microsoft.com/office/powerpoint/2010/main" val="43384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528" y="1700808"/>
            <a:ext cx="8496944" cy="1470025"/>
          </a:xfrm>
        </p:spPr>
        <p:txBody>
          <a:bodyPr>
            <a:normAutofit/>
          </a:bodyPr>
          <a:lstStyle/>
          <a:p>
            <a:r>
              <a:rPr lang="en-US" altLang="zh-TW" sz="5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Thank you!</a:t>
            </a:r>
            <a:endParaRPr lang="zh-TW" altLang="en-US" sz="5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Picture 2" descr="「台灣獼猴」的圖片搜尋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14" b="89920" l="0" r="90000">
                        <a14:foregroundMark x1="9375" y1="61008" x2="9500" y2="51724"/>
                        <a14:foregroundMark x1="35500" y1="55438" x2="34125" y2="38196"/>
                        <a14:foregroundMark x1="2875" y1="79576" x2="2875" y2="79576"/>
                        <a14:foregroundMark x1="35000" y1="68170" x2="62500" y2="49337"/>
                        <a14:foregroundMark x1="33500" y1="67109" x2="17375" y2="70822"/>
                        <a14:foregroundMark x1="17000" y1="74536" x2="3125" y2="76658"/>
                        <a14:foregroundMark x1="4875" y1="78515" x2="8500" y2="68966"/>
                        <a14:foregroundMark x1="7500" y1="78515" x2="16500" y2="71883"/>
                        <a14:foregroundMark x1="11500" y1="78780" x2="32750" y2="74801"/>
                        <a14:foregroundMark x1="3875" y1="83820" x2="18625" y2="82228"/>
                        <a14:foregroundMark x1="6250" y1="77454" x2="9375" y2="73210"/>
                        <a14:foregroundMark x1="13375" y1="78249" x2="21875" y2="72679"/>
                        <a14:foregroundMark x1="20125" y1="77984" x2="23750" y2="74536"/>
                        <a14:foregroundMark x1="9125" y1="78249" x2="11250" y2="72149"/>
                        <a14:foregroundMark x1="7250" y1="79841" x2="6500" y2="72944"/>
                        <a14:foregroundMark x1="8750" y1="78780" x2="15625" y2="72944"/>
                        <a14:foregroundMark x1="13625" y1="77188" x2="18625" y2="71353"/>
                        <a14:backgroundMark x1="4750" y1="76127" x2="32875" y2="75862"/>
                        <a14:backgroundMark x1="42000" y1="50398" x2="42000" y2="50398"/>
                        <a14:backgroundMark x1="42000" y1="52785" x2="42000" y2="52785"/>
                        <a14:backgroundMark x1="41875" y1="55172" x2="41875" y2="55172"/>
                        <a14:backgroundMark x1="78500" y1="24403" x2="78500" y2="24403"/>
                        <a14:backgroundMark x1="79375" y1="27586" x2="79375" y2="27586"/>
                        <a14:backgroundMark x1="79250" y1="44828" x2="79250" y2="44828"/>
                        <a14:backgroundMark x1="79875" y1="29443" x2="79875" y2="29443"/>
                        <a14:backgroundMark x1="41250" y1="56233" x2="41250" y2="56233"/>
                        <a14:backgroundMark x1="58250" y1="65252" x2="58250" y2="65252"/>
                        <a14:backgroundMark x1="59000" y1="63926" x2="59000" y2="63926"/>
                        <a14:backgroundMark x1="57750" y1="64721" x2="57750" y2="64721"/>
                      </a14:backgroundRemoval>
                    </a14:imgEffect>
                    <a14:imgEffect>
                      <a14:artisticCutout trans="30000" numberOfShades="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0453"/>
          <a:stretch/>
        </p:blipFill>
        <p:spPr bwMode="auto">
          <a:xfrm rot="179580">
            <a:off x="2398506" y="4630241"/>
            <a:ext cx="7461493" cy="244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85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9632" y="116632"/>
            <a:ext cx="7498080" cy="1143000"/>
          </a:xfrm>
        </p:spPr>
        <p:txBody>
          <a:bodyPr/>
          <a:lstStyle/>
          <a:p>
            <a:r>
              <a:rPr lang="zh-TW" altLang="en-US" dirty="0" smtClean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前言和目標</a:t>
            </a:r>
            <a:endParaRPr lang="zh-TW" altLang="en-US" dirty="0">
              <a:solidFill>
                <a:srgbClr val="404F2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73661" y="1473964"/>
            <a:ext cx="8229600" cy="4835356"/>
          </a:xfrm>
        </p:spPr>
        <p:txBody>
          <a:bodyPr>
            <a:normAutofit fontScale="92500" lnSpcReduction="10000"/>
          </a:bodyPr>
          <a:lstStyle/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zh-TW" altLang="zh-TW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若要</a:t>
            </a:r>
            <a:r>
              <a:rPr lang="zh-TW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有效經營管理獼猴資源與人猴衝突的問題，</a:t>
            </a:r>
            <a:r>
              <a:rPr lang="zh-TW" altLang="zh-TW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必需掌握</a:t>
            </a:r>
            <a:r>
              <a:rPr lang="zh-TW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獼猴之空間分布、族群量和棲地利用等資訊，才能提出合宜的經營管理</a:t>
            </a:r>
            <a:r>
              <a:rPr lang="zh-TW" altLang="zh-TW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策略</a:t>
            </a:r>
            <a:r>
              <a:rPr lang="zh-TW" altLang="en-US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zh-TW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在獼猴族群量年間變動的情形，僅南投名間、彰化二水有</a:t>
            </a:r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2011-2012</a:t>
            </a:r>
            <a:r>
              <a:rPr lang="zh-TW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1999-2000</a:t>
            </a:r>
            <a:r>
              <a:rPr lang="zh-TW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年間以及高雄壽山有</a:t>
            </a:r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2012</a:t>
            </a:r>
            <a:r>
              <a:rPr lang="zh-TW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年和</a:t>
            </a:r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2008</a:t>
            </a:r>
            <a:r>
              <a:rPr lang="zh-TW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年的族群量調查資料可以進行年間的</a:t>
            </a:r>
            <a:r>
              <a:rPr lang="zh-TW" altLang="zh-TW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比較</a:t>
            </a:r>
            <a:endParaRPr lang="en-US" altLang="zh-TW" sz="21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zh-TW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臺灣全島的獼猴族群分布和數量估算，僅在</a:t>
            </a:r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2000</a:t>
            </a:r>
            <a:r>
              <a:rPr lang="zh-TW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年進行過一次</a:t>
            </a:r>
            <a:r>
              <a:rPr lang="zh-TW" altLang="zh-TW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調查</a:t>
            </a:r>
            <a:r>
              <a:rPr lang="en-US" altLang="zh-TW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李等</a:t>
            </a:r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2000) </a:t>
            </a:r>
            <a:r>
              <a:rPr lang="zh-TW" altLang="zh-TW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。雖經</a:t>
            </a:r>
            <a:r>
              <a:rPr lang="zh-TW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專家群評估，臺灣獼猴數量有上升趨勢而自保育類調降為一般</a:t>
            </a:r>
            <a:r>
              <a:rPr lang="zh-TW" altLang="zh-TW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類。</a:t>
            </a:r>
            <a:endParaRPr lang="en-US" altLang="zh-TW" sz="21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zh-TW" altLang="zh-TW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若要</a:t>
            </a:r>
            <a:r>
              <a:rPr lang="zh-TW" altLang="en-US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  <a:r>
              <a:rPr lang="zh-TW" altLang="zh-TW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科學數據</a:t>
            </a:r>
            <a:r>
              <a:rPr lang="zh-TW" altLang="en-US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呈現</a:t>
            </a:r>
            <a:r>
              <a:rPr lang="zh-TW" altLang="zh-TW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實有必要推動可快速重複的調查方式，監測全島的獼猴族群。 </a:t>
            </a:r>
            <a:r>
              <a:rPr lang="zh-TW" altLang="zh-TW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zh-TW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此種大尺度、長期性的監測任務，</a:t>
            </a:r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</a:t>
            </a:r>
            <a:r>
              <a:rPr lang="zh-TW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靠政府或學術界的力量</a:t>
            </a:r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難以完成</a:t>
            </a:r>
            <a:endParaRPr lang="en-US" altLang="zh-TW"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ts val="3120"/>
              </a:lnSpc>
              <a:buNone/>
            </a:pPr>
            <a:r>
              <a:rPr lang="en-US" altLang="zh-TW" sz="2600" b="1" dirty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600" b="1" dirty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600" b="1" dirty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運用「公民科學」對臺灣本島的獼猴族群</a:t>
            </a:r>
            <a:r>
              <a:rPr lang="zh-TW" altLang="en-US" sz="2600" b="1" dirty="0" smtClean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進行長期</a:t>
            </a:r>
            <a:r>
              <a:rPr lang="zh-TW" altLang="en-US" sz="2600" b="1" dirty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性的</a:t>
            </a:r>
            <a:r>
              <a:rPr lang="zh-TW" altLang="en-US" sz="2600" b="1" dirty="0" smtClean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監測</a:t>
            </a:r>
            <a:endParaRPr lang="zh-TW" altLang="en-US" sz="2600" b="1" dirty="0">
              <a:solidFill>
                <a:schemeClr val="accent3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50881"/>
            <a:ext cx="3735250" cy="135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9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5144" cy="6858000"/>
          </a:xfrm>
        </p:spPr>
      </p:pic>
      <p:sp>
        <p:nvSpPr>
          <p:cNvPr id="8" name="橢圓形圖說文字 7"/>
          <p:cNvSpPr/>
          <p:nvPr/>
        </p:nvSpPr>
        <p:spPr>
          <a:xfrm rot="199579">
            <a:off x="4357604" y="2790603"/>
            <a:ext cx="2592100" cy="1440013"/>
          </a:xfrm>
          <a:prstGeom prst="wedgeEllipseCallout">
            <a:avLst>
              <a:gd name="adj1" fmla="val 49814"/>
              <a:gd name="adj2" fmla="val 54877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>
            <a:prstTxWarp prst="textPlain">
              <a:avLst/>
            </a:prstTxWarp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2019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林務局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獼猴監測</a:t>
            </a:r>
          </a:p>
        </p:txBody>
      </p:sp>
      <p:sp>
        <p:nvSpPr>
          <p:cNvPr id="9" name="爆炸 1 8"/>
          <p:cNvSpPr/>
          <p:nvPr/>
        </p:nvSpPr>
        <p:spPr>
          <a:xfrm rot="20476012">
            <a:off x="3996508" y="2651265"/>
            <a:ext cx="1152128" cy="739850"/>
          </a:xfrm>
          <a:prstGeom prst="irregularSeal1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號外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478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/>
          <p:cNvSpPr>
            <a:spLocks noGrp="1" noChangeArrowheads="1"/>
          </p:cNvSpPr>
          <p:nvPr>
            <p:ph type="title"/>
          </p:nvPr>
        </p:nvSpPr>
        <p:spPr>
          <a:xfrm>
            <a:off x="1503680" y="260648"/>
            <a:ext cx="7818438" cy="8683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執行方式</a:t>
            </a:r>
          </a:p>
        </p:txBody>
      </p:sp>
      <p:pic>
        <p:nvPicPr>
          <p:cNvPr id="114691" name="Picture 7" descr="https://57e52e42-a-e25720ca-s-sites.googlegroups.com/a/birds-tesri.twbbs.org/bbs-taiwan/method-1/preparation/%E8%AA%BF%E6%9F%A5%E6%9C%88%E4%BB%BDv.s.%E6%B5%B7%E6%8B%94.png?attachauth=ANoY7cobE_WQqrvA4iEg7nERBRQSri86xUmCtQwrPeVNwO9ZY64wQ7boW67ubqVaYRYxOt1nEkjBJ9trCAgs455bR9XGUmTsXgvEB9Z_bn3ebhrhkbshz5-STddGWkqr4bp890Xj5ygUg1yJXc_g67yByNx4Qo6goF9c2eYah2ck3cIhjaWXpdUWvlTdDex-g8RW8LKU3mrjYioW7KDZ5HVGPk_u4t-a3iy6iE78ruRGgFOGJDXam6DVxiiu2_QKysKXC7LpckgT7okgS1A0jhuT1w9VKcWA4cNWgZMJTMocBiPUzIjKr5q_FJMBLTjfTTmJgHPTsPtY&amp;attredirects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86" y="1484785"/>
            <a:ext cx="5076576" cy="2736303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07504" y="4432846"/>
            <a:ext cx="5045888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邀請志工在進行鳥類調查的同時，將每個樣點發現的獼猴記錄下來。紀錄內容區分為猴群與孤猴。</a:t>
            </a:r>
            <a:endParaRPr lang="en-US" altLang="zh-TW" sz="20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zh-TW" altLang="en-US" sz="7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zh-TW" altLang="en-US" sz="7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412899" y="1485321"/>
            <a:ext cx="365162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zh-TW" altLang="en-US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調查期間為每年</a:t>
            </a:r>
            <a:r>
              <a:rPr lang="en-US" altLang="zh-TW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3 -</a:t>
            </a:r>
            <a:r>
              <a:rPr lang="zh-TW" altLang="en-US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6</a:t>
            </a:r>
            <a:r>
              <a:rPr lang="zh-TW" altLang="en-US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月，一年調查</a:t>
            </a:r>
            <a:r>
              <a:rPr lang="en-US" altLang="zh-TW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</a:t>
            </a:r>
            <a:r>
              <a:rPr lang="zh-TW" altLang="en-US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次，</a:t>
            </a:r>
            <a:r>
              <a:rPr lang="zh-TW" altLang="zh-TW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兩次相隔</a:t>
            </a:r>
            <a:r>
              <a:rPr lang="zh-TW" altLang="en-US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至少</a:t>
            </a:r>
            <a:r>
              <a:rPr lang="en-US" altLang="zh-TW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</a:t>
            </a:r>
            <a:r>
              <a:rPr lang="zh-TW" altLang="zh-TW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星期</a:t>
            </a:r>
            <a:r>
              <a:rPr lang="zh-TW" altLang="en-US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sz="20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endParaRPr lang="zh-TW" altLang="en-US" sz="6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zh-TW" altLang="en-US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志工將調查資料回傳至本中心。</a:t>
            </a:r>
            <a:endParaRPr lang="en-US" altLang="zh-TW" sz="20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endParaRPr lang="zh-TW" altLang="en-US" sz="6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zh-TW" altLang="en-US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完成資料的檢核及匯整。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81049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標題 1"/>
          <p:cNvSpPr>
            <a:spLocks noGrp="1"/>
          </p:cNvSpPr>
          <p:nvPr>
            <p:ph type="title" idx="4294967295"/>
          </p:nvPr>
        </p:nvSpPr>
        <p:spPr>
          <a:xfrm>
            <a:off x="1082120" y="267767"/>
            <a:ext cx="7886700" cy="933450"/>
          </a:xfrm>
        </p:spPr>
        <p:txBody>
          <a:bodyPr lIns="0" rIns="0" bIns="0" anchor="b"/>
          <a:lstStyle/>
          <a:p>
            <a:pPr eaLnBrk="1" hangingPunct="1"/>
            <a:r>
              <a:rPr lang="zh-TW" altLang="en-US" sz="4000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臺灣繁殖鳥類大調查</a:t>
            </a:r>
            <a:r>
              <a:rPr lang="zh-TW" altLang="en-US" sz="4800" b="1" u="sng" dirty="0">
                <a:solidFill>
                  <a:schemeClr val="accent2"/>
                </a:solidFill>
                <a:ea typeface="微軟正黑體" panose="020B0604030504040204" pitchFamily="34" charset="-120"/>
              </a:rPr>
              <a:t>調查方法</a:t>
            </a:r>
          </a:p>
        </p:txBody>
      </p:sp>
      <p:sp>
        <p:nvSpPr>
          <p:cNvPr id="59394" name="內容版面配置區 2"/>
          <p:cNvSpPr>
            <a:spLocks noGrp="1"/>
          </p:cNvSpPr>
          <p:nvPr>
            <p:ph idx="4294967295"/>
          </p:nvPr>
        </p:nvSpPr>
        <p:spPr>
          <a:xfrm>
            <a:off x="314325" y="2873375"/>
            <a:ext cx="5441950" cy="3675063"/>
          </a:xfrm>
        </p:spPr>
        <p:txBody>
          <a:bodyPr>
            <a:normAutofit/>
          </a:bodyPr>
          <a:lstStyle/>
          <a:p>
            <a:pPr marL="444500" indent="-444500" eaLnBrk="1" hangingPunct="1">
              <a:lnSpc>
                <a:spcPct val="150000"/>
              </a:lnSpc>
              <a:buSzPct val="90000"/>
              <a:buFont typeface="Wingdings" panose="05000000000000000000" pitchFamily="2" charset="2"/>
              <a:buChar char="n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每年固定調查</a:t>
            </a: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樣區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樣點</a:t>
            </a:r>
          </a:p>
          <a:p>
            <a:pPr marL="444500" indent="-444500" eaLnBrk="1" hangingPunct="1">
              <a:lnSpc>
                <a:spcPct val="150000"/>
              </a:lnSpc>
              <a:buSzPct val="90000"/>
              <a:buFont typeface="Wingdings" panose="05000000000000000000" pitchFamily="2" charset="2"/>
              <a:buChar char="n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以調查者為圓心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44500" indent="-444500" eaLnBrk="1" hangingPunct="1">
              <a:lnSpc>
                <a:spcPct val="150000"/>
              </a:lnSpc>
              <a:buSzPct val="90000"/>
              <a:buFont typeface="Wingdings" panose="05000000000000000000" pitchFamily="2" charset="2"/>
              <a:buChar char="n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停留固定時間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(6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分鐘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444500" indent="-444500" eaLnBrk="1" hangingPunct="1">
              <a:lnSpc>
                <a:spcPct val="150000"/>
              </a:lnSpc>
              <a:buSzPct val="90000"/>
              <a:buFont typeface="Wingdings" panose="05000000000000000000" pitchFamily="2" charset="2"/>
              <a:buChar char="n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記錄</a:t>
            </a:r>
            <a:r>
              <a:rPr lang="zh-TW" altLang="en-US" sz="28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鳥種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看到的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聽到的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8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數量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28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距離、結群、時段</a:t>
            </a:r>
          </a:p>
        </p:txBody>
      </p:sp>
      <p:sp>
        <p:nvSpPr>
          <p:cNvPr id="34820" name="Text Box 7"/>
          <p:cNvSpPr txBox="1">
            <a:spLocks noChangeArrowheads="1"/>
          </p:cNvSpPr>
          <p:nvPr/>
        </p:nvSpPr>
        <p:spPr bwMode="auto">
          <a:xfrm>
            <a:off x="755650" y="566578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2D05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zh-TW" altLang="zh-TW" sz="3200">
              <a:latin typeface="微軟正黑體" charset="0"/>
              <a:ea typeface="微軟正黑體" charset="0"/>
            </a:endParaRPr>
          </a:p>
        </p:txBody>
      </p:sp>
      <p:sp>
        <p:nvSpPr>
          <p:cNvPr id="2" name="圓角矩形 1"/>
          <p:cNvSpPr/>
          <p:nvPr/>
        </p:nvSpPr>
        <p:spPr>
          <a:xfrm>
            <a:off x="1219200" y="1628775"/>
            <a:ext cx="5913438" cy="914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定點計數法</a:t>
            </a:r>
          </a:p>
        </p:txBody>
      </p:sp>
      <p:grpSp>
        <p:nvGrpSpPr>
          <p:cNvPr id="59397" name="Group 9"/>
          <p:cNvGrpSpPr>
            <a:grpSpLocks/>
          </p:cNvGrpSpPr>
          <p:nvPr/>
        </p:nvGrpSpPr>
        <p:grpSpPr bwMode="auto">
          <a:xfrm>
            <a:off x="5868144" y="3451504"/>
            <a:ext cx="3176588" cy="2794000"/>
            <a:chOff x="3080" y="1446"/>
            <a:chExt cx="2357" cy="2077"/>
          </a:xfrm>
        </p:grpSpPr>
        <p:pic>
          <p:nvPicPr>
            <p:cNvPr id="59398" name="Picture 2" descr="圖片1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0" y="1446"/>
              <a:ext cx="2357" cy="2077"/>
            </a:xfrm>
            <a:prstGeom prst="rect">
              <a:avLst/>
            </a:prstGeom>
            <a:noFill/>
            <a:ln w="2857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4014" y="1480"/>
              <a:ext cx="1244" cy="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endParaRPr lang="zh-TW" altLang="en-US" sz="1800">
                <a:latin typeface="微軟正黑體" charset="0"/>
                <a:ea typeface="微軟正黑體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339509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內容版面配置區 2"/>
          <p:cNvSpPr>
            <a:spLocks noGrp="1"/>
          </p:cNvSpPr>
          <p:nvPr>
            <p:ph type="body" sz="half" idx="1"/>
          </p:nvPr>
        </p:nvSpPr>
        <p:spPr>
          <a:xfrm>
            <a:off x="1412629" y="52738"/>
            <a:ext cx="8410575" cy="12679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buNone/>
            </a:pPr>
            <a:r>
              <a:rPr lang="zh-TW" altLang="en-US" sz="4400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調查時間</a:t>
            </a:r>
            <a:endParaRPr lang="en-US" altLang="zh-TW" sz="4400" dirty="0">
              <a:solidFill>
                <a:srgbClr val="404F2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720725" y="1616075"/>
            <a:ext cx="7324725" cy="4905375"/>
            <a:chOff x="794" y="346"/>
            <a:chExt cx="4173" cy="2767"/>
          </a:xfrm>
        </p:grpSpPr>
        <p:sp>
          <p:nvSpPr>
            <p:cNvPr id="87044" name="Rectangle 15"/>
            <p:cNvSpPr>
              <a:spLocks noChangeArrowheads="1"/>
            </p:cNvSpPr>
            <p:nvPr/>
          </p:nvSpPr>
          <p:spPr bwMode="auto">
            <a:xfrm>
              <a:off x="794" y="346"/>
              <a:ext cx="4173" cy="27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endParaRPr lang="zh-TW" altLang="en-US" sz="1800"/>
            </a:p>
          </p:txBody>
        </p:sp>
        <p:grpSp>
          <p:nvGrpSpPr>
            <p:cNvPr id="119812" name="Group 2"/>
            <p:cNvGrpSpPr>
              <a:grpSpLocks/>
            </p:cNvGrpSpPr>
            <p:nvPr/>
          </p:nvGrpSpPr>
          <p:grpSpPr bwMode="auto">
            <a:xfrm>
              <a:off x="961" y="664"/>
              <a:ext cx="3878" cy="2329"/>
              <a:chOff x="406" y="1480"/>
              <a:chExt cx="4561" cy="2739"/>
            </a:xfrm>
          </p:grpSpPr>
          <p:pic>
            <p:nvPicPr>
              <p:cNvPr id="119816" name="圖片 10180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35" b="55704"/>
              <a:stretch>
                <a:fillRect/>
              </a:stretch>
            </p:blipFill>
            <p:spPr bwMode="auto">
              <a:xfrm>
                <a:off x="748" y="1480"/>
                <a:ext cx="4219" cy="26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9817" name="Text Box 4"/>
              <p:cNvSpPr txBox="1">
                <a:spLocks noChangeArrowheads="1"/>
              </p:cNvSpPr>
              <p:nvPr/>
            </p:nvSpPr>
            <p:spPr bwMode="auto">
              <a:xfrm>
                <a:off x="406" y="1706"/>
                <a:ext cx="371" cy="21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zh-TW" altLang="en-US" sz="240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察覺鳥種數相對百分比</a:t>
                </a:r>
                <a:endParaRPr kumimoji="1" lang="zh-TW" altLang="en-US" sz="180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9818" name="Text Box 5"/>
              <p:cNvSpPr txBox="1">
                <a:spLocks noChangeArrowheads="1"/>
              </p:cNvSpPr>
              <p:nvPr/>
            </p:nvSpPr>
            <p:spPr bwMode="auto">
              <a:xfrm>
                <a:off x="2051" y="3913"/>
                <a:ext cx="1958" cy="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zh-TW" altLang="en-US" sz="240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距離日出時間 </a:t>
                </a:r>
                <a:r>
                  <a:rPr kumimoji="1" lang="en-US" altLang="zh-TW" sz="240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kumimoji="1" lang="zh-TW" altLang="en-US" sz="240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小時</a:t>
                </a:r>
                <a:r>
                  <a:rPr kumimoji="1" lang="en-US" altLang="zh-TW" sz="240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endParaRPr kumimoji="1" lang="zh-TW" altLang="zh-TW" sz="180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19813" name="AutoShape 7"/>
            <p:cNvSpPr>
              <a:spLocks noChangeArrowheads="1"/>
            </p:cNvSpPr>
            <p:nvPr/>
          </p:nvSpPr>
          <p:spPr bwMode="auto">
            <a:xfrm rot="-5400000">
              <a:off x="3426" y="889"/>
              <a:ext cx="317" cy="501"/>
            </a:xfrm>
            <a:prstGeom prst="leftArrow">
              <a:avLst>
                <a:gd name="adj1" fmla="val 50000"/>
                <a:gd name="adj2" fmla="val 25000"/>
              </a:avLst>
            </a:prstGeom>
            <a:solidFill>
              <a:srgbClr val="FF99CC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TW" altLang="zh-TW" sz="1800">
                <a:solidFill>
                  <a:srgbClr val="FFFF99"/>
                </a:solidFill>
                <a:latin typeface="Arial" panose="020B0604020202020204" pitchFamily="34" charset="0"/>
                <a:ea typeface="標楷體" panose="03000509000000000000" pitchFamily="65" charset="-120"/>
              </a:endParaRPr>
            </a:p>
          </p:txBody>
        </p:sp>
        <p:sp>
          <p:nvSpPr>
            <p:cNvPr id="119814" name="Text Box 8"/>
            <p:cNvSpPr txBox="1">
              <a:spLocks noChangeArrowheads="1"/>
            </p:cNvSpPr>
            <p:nvPr/>
          </p:nvSpPr>
          <p:spPr bwMode="auto">
            <a:xfrm>
              <a:off x="3334" y="693"/>
              <a:ext cx="500" cy="288"/>
            </a:xfrm>
            <a:prstGeom prst="rect">
              <a:avLst/>
            </a:prstGeom>
            <a:solidFill>
              <a:srgbClr val="FF99CC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TW" altLang="en-US" sz="2400">
                  <a:solidFill>
                    <a:srgbClr val="FF3399"/>
                  </a:solidFill>
                  <a:latin typeface="Arial" panose="020B0604020202020204" pitchFamily="34" charset="0"/>
                  <a:ea typeface="標楷體" panose="03000509000000000000" pitchFamily="65" charset="-120"/>
                </a:rPr>
                <a:t>正午</a:t>
              </a:r>
              <a:endParaRPr kumimoji="1" lang="zh-TW" altLang="en-US" sz="1800">
                <a:solidFill>
                  <a:srgbClr val="FF3399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9815" name="Rectangle 9"/>
            <p:cNvSpPr>
              <a:spLocks noChangeArrowheads="1"/>
            </p:cNvSpPr>
            <p:nvPr/>
          </p:nvSpPr>
          <p:spPr bwMode="auto">
            <a:xfrm>
              <a:off x="1346" y="629"/>
              <a:ext cx="1196" cy="2120"/>
            </a:xfrm>
            <a:prstGeom prst="rect">
              <a:avLst/>
            </a:prstGeom>
            <a:noFill/>
            <a:ln w="38100">
              <a:solidFill>
                <a:srgbClr val="FF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TW" altLang="zh-TW" sz="1800">
                <a:latin typeface="Arial" panose="020B0604020202020204" pitchFamily="34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567541" y="1375796"/>
            <a:ext cx="5447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u="sng" dirty="0">
                <a:solidFill>
                  <a:srgbClr val="FF0000"/>
                </a:solidFill>
                <a:latin typeface="Calibri Light" panose="020F0302020204030204" pitchFamily="34" charset="0"/>
                <a:ea typeface="微軟正黑體" panose="020B0604030504040204" pitchFamily="34" charset="-120"/>
              </a:rPr>
              <a:t>日出</a:t>
            </a:r>
            <a:r>
              <a:rPr lang="zh-TW" altLang="zh-TW" sz="2400" u="sng" dirty="0">
                <a:solidFill>
                  <a:srgbClr val="FF0000"/>
                </a:solidFill>
                <a:latin typeface="Calibri Light" panose="020F0302020204030204" pitchFamily="34" charset="0"/>
                <a:ea typeface="微軟正黑體" panose="020B0604030504040204" pitchFamily="34" charset="-120"/>
              </a:rPr>
              <a:t>後</a:t>
            </a:r>
            <a:r>
              <a:rPr lang="en-US" altLang="zh-TW" sz="2400" u="sng" dirty="0">
                <a:solidFill>
                  <a:srgbClr val="FF0000"/>
                </a:solidFill>
                <a:latin typeface="Calibri Light" panose="020F0302020204030204" pitchFamily="34" charset="0"/>
                <a:ea typeface="微軟正黑體" panose="020B0604030504040204" pitchFamily="34" charset="-120"/>
              </a:rPr>
              <a:t>4</a:t>
            </a:r>
            <a:r>
              <a:rPr lang="zh-TW" altLang="zh-TW" sz="2400" u="sng" dirty="0">
                <a:solidFill>
                  <a:srgbClr val="FF0000"/>
                </a:solidFill>
                <a:latin typeface="Calibri Light" panose="020F0302020204030204" pitchFamily="34" charset="0"/>
                <a:ea typeface="微軟正黑體" panose="020B0604030504040204" pitchFamily="34" charset="-120"/>
              </a:rPr>
              <a:t>小時</a:t>
            </a:r>
            <a:r>
              <a:rPr lang="zh-TW" altLang="en-US" sz="2400" u="sng" dirty="0">
                <a:solidFill>
                  <a:srgbClr val="FF0000"/>
                </a:solidFill>
                <a:latin typeface="Calibri Light" panose="020F0302020204030204" pitchFamily="34" charset="0"/>
                <a:ea typeface="微軟正黑體" panose="020B0604030504040204" pitchFamily="34" charset="-120"/>
              </a:rPr>
              <a:t>內</a:t>
            </a:r>
            <a:r>
              <a:rPr lang="zh-TW" altLang="en-US" sz="2400" dirty="0">
                <a:latin typeface="Calibri Light" panose="020F0302020204030204" pitchFamily="34" charset="0"/>
                <a:ea typeface="微軟正黑體" panose="020B0604030504040204" pitchFamily="34" charset="-120"/>
              </a:rPr>
              <a:t>完成調查</a:t>
            </a:r>
            <a:r>
              <a:rPr lang="zh-TW" altLang="zh-TW" sz="2400" dirty="0">
                <a:latin typeface="Calibri Light" panose="020F03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Calibri Light" panose="020F030202020403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zh-TW" sz="2400" dirty="0">
                <a:latin typeface="Calibri Light" panose="020F0302020204030204" pitchFamily="34" charset="0"/>
                <a:ea typeface="微軟正黑體" panose="020B0604030504040204" pitchFamily="34" charset="-120"/>
              </a:rPr>
              <a:t>約</a:t>
            </a:r>
            <a:r>
              <a:rPr lang="en-US" altLang="zh-TW" sz="2400" dirty="0">
                <a:latin typeface="Calibri Light" panose="020F0302020204030204" pitchFamily="34" charset="0"/>
                <a:ea typeface="微軟正黑體" panose="020B0604030504040204" pitchFamily="34" charset="-120"/>
              </a:rPr>
              <a:t>9:30</a:t>
            </a:r>
            <a:r>
              <a:rPr lang="zh-TW" altLang="zh-TW" sz="2400" dirty="0">
                <a:latin typeface="Calibri Light" panose="020F0302020204030204" pitchFamily="34" charset="0"/>
                <a:ea typeface="微軟正黑體" panose="020B0604030504040204" pitchFamily="34" charset="-120"/>
              </a:rPr>
              <a:t>前結束</a:t>
            </a:r>
            <a:r>
              <a:rPr lang="en-US" altLang="zh-TW" sz="2400" dirty="0">
                <a:latin typeface="Calibri Light" panose="020F0302020204030204" pitchFamily="34" charset="0"/>
                <a:ea typeface="微軟正黑體" panose="020B0604030504040204" pitchFamily="34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59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658" name="Picture 2" descr="數支背景圖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1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8659" name="Freeform 3"/>
          <p:cNvSpPr>
            <a:spLocks/>
          </p:cNvSpPr>
          <p:nvPr/>
        </p:nvSpPr>
        <p:spPr bwMode="auto">
          <a:xfrm>
            <a:off x="-23813" y="4365625"/>
            <a:ext cx="3205163" cy="2492375"/>
          </a:xfrm>
          <a:custGeom>
            <a:avLst/>
            <a:gdLst>
              <a:gd name="T0" fmla="*/ 468 w 2019"/>
              <a:gd name="T1" fmla="*/ 4 h 1570"/>
              <a:gd name="T2" fmla="*/ 17 w 2019"/>
              <a:gd name="T3" fmla="*/ 0 h 1570"/>
              <a:gd name="T4" fmla="*/ 3 w 2019"/>
              <a:gd name="T5" fmla="*/ 358 h 1570"/>
              <a:gd name="T6" fmla="*/ 3 w 2019"/>
              <a:gd name="T7" fmla="*/ 817 h 1570"/>
              <a:gd name="T8" fmla="*/ 6 w 2019"/>
              <a:gd name="T9" fmla="*/ 1303 h 1570"/>
              <a:gd name="T10" fmla="*/ 9 w 2019"/>
              <a:gd name="T11" fmla="*/ 1567 h 1570"/>
              <a:gd name="T12" fmla="*/ 2019 w 2019"/>
              <a:gd name="T13" fmla="*/ 1567 h 1570"/>
              <a:gd name="T14" fmla="*/ 1395 w 2019"/>
              <a:gd name="T15" fmla="*/ 1336 h 1570"/>
              <a:gd name="T16" fmla="*/ 843 w 2019"/>
              <a:gd name="T17" fmla="*/ 859 h 1570"/>
              <a:gd name="T18" fmla="*/ 507 w 2019"/>
              <a:gd name="T19" fmla="*/ 343 h 1570"/>
              <a:gd name="T20" fmla="*/ 468 w 2019"/>
              <a:gd name="T21" fmla="*/ 4 h 15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19" h="1570">
                <a:moveTo>
                  <a:pt x="468" y="4"/>
                </a:moveTo>
                <a:lnTo>
                  <a:pt x="17" y="0"/>
                </a:lnTo>
                <a:cubicBezTo>
                  <a:pt x="17" y="0"/>
                  <a:pt x="0" y="94"/>
                  <a:pt x="3" y="358"/>
                </a:cubicBezTo>
                <a:cubicBezTo>
                  <a:pt x="6" y="622"/>
                  <a:pt x="3" y="703"/>
                  <a:pt x="3" y="817"/>
                </a:cubicBezTo>
                <a:cubicBezTo>
                  <a:pt x="3" y="931"/>
                  <a:pt x="9" y="1132"/>
                  <a:pt x="6" y="1303"/>
                </a:cubicBezTo>
                <a:cubicBezTo>
                  <a:pt x="3" y="1474"/>
                  <a:pt x="10" y="1558"/>
                  <a:pt x="9" y="1567"/>
                </a:cubicBezTo>
                <a:cubicBezTo>
                  <a:pt x="10" y="1564"/>
                  <a:pt x="2019" y="1570"/>
                  <a:pt x="2019" y="1567"/>
                </a:cubicBezTo>
                <a:cubicBezTo>
                  <a:pt x="2018" y="1567"/>
                  <a:pt x="1602" y="1444"/>
                  <a:pt x="1395" y="1336"/>
                </a:cubicBezTo>
                <a:cubicBezTo>
                  <a:pt x="1188" y="1228"/>
                  <a:pt x="1005" y="1042"/>
                  <a:pt x="843" y="859"/>
                </a:cubicBezTo>
                <a:cubicBezTo>
                  <a:pt x="681" y="676"/>
                  <a:pt x="531" y="418"/>
                  <a:pt x="507" y="343"/>
                </a:cubicBezTo>
                <a:cubicBezTo>
                  <a:pt x="438" y="154"/>
                  <a:pt x="468" y="4"/>
                  <a:pt x="468" y="4"/>
                </a:cubicBezTo>
                <a:close/>
              </a:path>
            </a:pathLst>
          </a:custGeom>
          <a:solidFill>
            <a:srgbClr val="99CC00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198660" name="Group 4"/>
          <p:cNvGrpSpPr>
            <a:grpSpLocks/>
          </p:cNvGrpSpPr>
          <p:nvPr/>
        </p:nvGrpSpPr>
        <p:grpSpPr bwMode="auto">
          <a:xfrm>
            <a:off x="611188" y="4348163"/>
            <a:ext cx="5899150" cy="2535237"/>
            <a:chOff x="385" y="2739"/>
            <a:chExt cx="3716" cy="1597"/>
          </a:xfrm>
        </p:grpSpPr>
        <p:sp>
          <p:nvSpPr>
            <p:cNvPr id="198661" name="Freeform 5"/>
            <p:cNvSpPr>
              <a:spLocks/>
            </p:cNvSpPr>
            <p:nvPr/>
          </p:nvSpPr>
          <p:spPr bwMode="auto">
            <a:xfrm>
              <a:off x="420" y="2757"/>
              <a:ext cx="3681" cy="1579"/>
            </a:xfrm>
            <a:custGeom>
              <a:avLst/>
              <a:gdLst>
                <a:gd name="T0" fmla="*/ 2424 w 3681"/>
                <a:gd name="T1" fmla="*/ 0 h 1579"/>
                <a:gd name="T2" fmla="*/ 30 w 3681"/>
                <a:gd name="T3" fmla="*/ 3 h 1579"/>
                <a:gd name="T4" fmla="*/ 126 w 3681"/>
                <a:gd name="T5" fmla="*/ 459 h 1579"/>
                <a:gd name="T6" fmla="*/ 822 w 3681"/>
                <a:gd name="T7" fmla="*/ 1239 h 1579"/>
                <a:gd name="T8" fmla="*/ 1716 w 3681"/>
                <a:gd name="T9" fmla="*/ 1575 h 1579"/>
                <a:gd name="T10" fmla="*/ 3438 w 3681"/>
                <a:gd name="T11" fmla="*/ 1569 h 1579"/>
                <a:gd name="T12" fmla="*/ 3681 w 3681"/>
                <a:gd name="T13" fmla="*/ 1167 h 1579"/>
                <a:gd name="T14" fmla="*/ 3477 w 3681"/>
                <a:gd name="T15" fmla="*/ 1251 h 1579"/>
                <a:gd name="T16" fmla="*/ 2877 w 3681"/>
                <a:gd name="T17" fmla="*/ 1140 h 1579"/>
                <a:gd name="T18" fmla="*/ 2490 w 3681"/>
                <a:gd name="T19" fmla="*/ 795 h 1579"/>
                <a:gd name="T20" fmla="*/ 2379 w 3681"/>
                <a:gd name="T21" fmla="*/ 339 h 1579"/>
                <a:gd name="T22" fmla="*/ 2424 w 3681"/>
                <a:gd name="T23" fmla="*/ 0 h 1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81" h="1579">
                  <a:moveTo>
                    <a:pt x="2424" y="0"/>
                  </a:moveTo>
                  <a:lnTo>
                    <a:pt x="30" y="3"/>
                  </a:lnTo>
                  <a:cubicBezTo>
                    <a:pt x="30" y="3"/>
                    <a:pt x="0" y="213"/>
                    <a:pt x="126" y="459"/>
                  </a:cubicBezTo>
                  <a:cubicBezTo>
                    <a:pt x="252" y="705"/>
                    <a:pt x="553" y="1044"/>
                    <a:pt x="822" y="1239"/>
                  </a:cubicBezTo>
                  <a:cubicBezTo>
                    <a:pt x="1092" y="1434"/>
                    <a:pt x="1520" y="1567"/>
                    <a:pt x="1716" y="1575"/>
                  </a:cubicBezTo>
                  <a:cubicBezTo>
                    <a:pt x="1904" y="1579"/>
                    <a:pt x="3440" y="1560"/>
                    <a:pt x="3438" y="1569"/>
                  </a:cubicBezTo>
                  <a:cubicBezTo>
                    <a:pt x="3440" y="1566"/>
                    <a:pt x="3630" y="1321"/>
                    <a:pt x="3681" y="1167"/>
                  </a:cubicBezTo>
                  <a:cubicBezTo>
                    <a:pt x="3678" y="1167"/>
                    <a:pt x="3561" y="1245"/>
                    <a:pt x="3477" y="1251"/>
                  </a:cubicBezTo>
                  <a:cubicBezTo>
                    <a:pt x="3393" y="1257"/>
                    <a:pt x="3104" y="1268"/>
                    <a:pt x="2877" y="1140"/>
                  </a:cubicBezTo>
                  <a:cubicBezTo>
                    <a:pt x="2721" y="1050"/>
                    <a:pt x="2575" y="927"/>
                    <a:pt x="2490" y="795"/>
                  </a:cubicBezTo>
                  <a:cubicBezTo>
                    <a:pt x="2407" y="661"/>
                    <a:pt x="2390" y="471"/>
                    <a:pt x="2379" y="339"/>
                  </a:cubicBezTo>
                  <a:cubicBezTo>
                    <a:pt x="2391" y="189"/>
                    <a:pt x="2424" y="0"/>
                    <a:pt x="2424" y="0"/>
                  </a:cubicBezTo>
                  <a:close/>
                </a:path>
              </a:pathLst>
            </a:custGeom>
            <a:solidFill>
              <a:srgbClr val="0066FF">
                <a:alpha val="3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8662" name="Text Box 6"/>
            <p:cNvSpPr txBox="1">
              <a:spLocks noChangeArrowheads="1"/>
            </p:cNvSpPr>
            <p:nvPr/>
          </p:nvSpPr>
          <p:spPr bwMode="auto">
            <a:xfrm>
              <a:off x="385" y="2739"/>
              <a:ext cx="49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400">
                  <a:solidFill>
                    <a:srgbClr val="003399"/>
                  </a:solidFill>
                </a:rPr>
                <a:t>100 m</a:t>
              </a:r>
            </a:p>
          </p:txBody>
        </p:sp>
      </p:grpSp>
      <p:grpSp>
        <p:nvGrpSpPr>
          <p:cNvPr id="198663" name="Group 7"/>
          <p:cNvGrpSpPr>
            <a:grpSpLocks/>
          </p:cNvGrpSpPr>
          <p:nvPr/>
        </p:nvGrpSpPr>
        <p:grpSpPr bwMode="auto">
          <a:xfrm>
            <a:off x="4427538" y="4348163"/>
            <a:ext cx="3054350" cy="2033587"/>
            <a:chOff x="2789" y="2739"/>
            <a:chExt cx="1924" cy="1281"/>
          </a:xfrm>
        </p:grpSpPr>
        <p:sp>
          <p:nvSpPr>
            <p:cNvPr id="198664" name="Freeform 8"/>
            <p:cNvSpPr>
              <a:spLocks/>
            </p:cNvSpPr>
            <p:nvPr/>
          </p:nvSpPr>
          <p:spPr bwMode="auto">
            <a:xfrm>
              <a:off x="2789" y="2757"/>
              <a:ext cx="1924" cy="1263"/>
            </a:xfrm>
            <a:custGeom>
              <a:avLst/>
              <a:gdLst>
                <a:gd name="T0" fmla="*/ 1725 w 2121"/>
                <a:gd name="T1" fmla="*/ 6 h 1321"/>
                <a:gd name="T2" fmla="*/ 63 w 2121"/>
                <a:gd name="T3" fmla="*/ 0 h 1321"/>
                <a:gd name="T4" fmla="*/ 6 w 2121"/>
                <a:gd name="T5" fmla="*/ 408 h 1321"/>
                <a:gd name="T6" fmla="*/ 405 w 2121"/>
                <a:gd name="T7" fmla="*/ 1101 h 1321"/>
                <a:gd name="T8" fmla="*/ 1146 w 2121"/>
                <a:gd name="T9" fmla="*/ 1317 h 1321"/>
                <a:gd name="T10" fmla="*/ 1437 w 2121"/>
                <a:gd name="T11" fmla="*/ 1236 h 1321"/>
                <a:gd name="T12" fmla="*/ 2121 w 2121"/>
                <a:gd name="T13" fmla="*/ 135 h 1321"/>
                <a:gd name="T14" fmla="*/ 1989 w 2121"/>
                <a:gd name="T15" fmla="*/ 162 h 1321"/>
                <a:gd name="T16" fmla="*/ 1839 w 2121"/>
                <a:gd name="T17" fmla="*/ 138 h 1321"/>
                <a:gd name="T18" fmla="*/ 1758 w 2121"/>
                <a:gd name="T19" fmla="*/ 75 h 1321"/>
                <a:gd name="T20" fmla="*/ 1725 w 2121"/>
                <a:gd name="T21" fmla="*/ 6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1" h="1321">
                  <a:moveTo>
                    <a:pt x="1725" y="6"/>
                  </a:moveTo>
                  <a:lnTo>
                    <a:pt x="63" y="0"/>
                  </a:lnTo>
                  <a:cubicBezTo>
                    <a:pt x="63" y="0"/>
                    <a:pt x="0" y="141"/>
                    <a:pt x="6" y="408"/>
                  </a:cubicBezTo>
                  <a:cubicBezTo>
                    <a:pt x="12" y="675"/>
                    <a:pt x="108" y="897"/>
                    <a:pt x="405" y="1101"/>
                  </a:cubicBezTo>
                  <a:cubicBezTo>
                    <a:pt x="702" y="1305"/>
                    <a:pt x="930" y="1308"/>
                    <a:pt x="1146" y="1317"/>
                  </a:cubicBezTo>
                  <a:cubicBezTo>
                    <a:pt x="1354" y="1321"/>
                    <a:pt x="1440" y="1227"/>
                    <a:pt x="1437" y="1236"/>
                  </a:cubicBezTo>
                  <a:cubicBezTo>
                    <a:pt x="1440" y="1233"/>
                    <a:pt x="2065" y="296"/>
                    <a:pt x="2121" y="135"/>
                  </a:cubicBezTo>
                  <a:cubicBezTo>
                    <a:pt x="2118" y="135"/>
                    <a:pt x="2052" y="162"/>
                    <a:pt x="1989" y="162"/>
                  </a:cubicBezTo>
                  <a:cubicBezTo>
                    <a:pt x="1926" y="162"/>
                    <a:pt x="1877" y="156"/>
                    <a:pt x="1839" y="138"/>
                  </a:cubicBezTo>
                  <a:cubicBezTo>
                    <a:pt x="1801" y="120"/>
                    <a:pt x="1777" y="103"/>
                    <a:pt x="1758" y="75"/>
                  </a:cubicBezTo>
                  <a:cubicBezTo>
                    <a:pt x="1753" y="61"/>
                    <a:pt x="1725" y="6"/>
                    <a:pt x="1725" y="6"/>
                  </a:cubicBezTo>
                  <a:close/>
                </a:path>
              </a:pathLst>
            </a:custGeom>
            <a:solidFill>
              <a:srgbClr val="FF3399">
                <a:alpha val="3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8665" name="Text Box 9"/>
            <p:cNvSpPr txBox="1">
              <a:spLocks noChangeArrowheads="1"/>
            </p:cNvSpPr>
            <p:nvPr/>
          </p:nvSpPr>
          <p:spPr bwMode="auto">
            <a:xfrm>
              <a:off x="2790" y="2739"/>
              <a:ext cx="40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400">
                  <a:solidFill>
                    <a:srgbClr val="CC0066"/>
                  </a:solidFill>
                </a:rPr>
                <a:t>25m</a:t>
              </a:r>
            </a:p>
          </p:txBody>
        </p:sp>
      </p:grpSp>
      <p:pic>
        <p:nvPicPr>
          <p:cNvPr id="198701" name="Picture 45" descr="鳩_Red Turtle035拷貝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168012">
            <a:off x="179388" y="5661025"/>
            <a:ext cx="10096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04" name="Picture 48" descr="鳩_Red Turtle035拷貝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5144">
            <a:off x="1247775" y="1828800"/>
            <a:ext cx="965200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05" name="Picture 49" descr="白尾八哥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5680075"/>
            <a:ext cx="1081088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06" name="Picture 50" descr="燕子_fly2047拷貝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1557338"/>
            <a:ext cx="636588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07" name="Picture 51" descr="燕子_fly2047拷貝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71080">
            <a:off x="5795963" y="549275"/>
            <a:ext cx="636587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09" name="Picture 53" descr="麻雀-0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13144">
            <a:off x="4716463" y="4652963"/>
            <a:ext cx="792162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10" name="Picture 54" descr="麻雀-0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13144">
            <a:off x="4932363" y="4221163"/>
            <a:ext cx="792162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11" name="Picture 55" descr="麻雀-0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13144">
            <a:off x="5292725" y="4868863"/>
            <a:ext cx="792163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12" name="Picture 56" descr="麻雀-0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579532">
            <a:off x="827088" y="4508500"/>
            <a:ext cx="792162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13" name="Picture 57" descr="麻雀-0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5084763"/>
            <a:ext cx="86360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14" name="Picture 58" descr="麻雀-0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4437063"/>
            <a:ext cx="86360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16" name="Picture 60" descr="麻雀-0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4941888"/>
            <a:ext cx="86360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37" name="Picture 81" descr="鳩_Spotted033拷貝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4797425"/>
            <a:ext cx="109537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38" name="Picture 82" descr="鳩_Spotted033拷貝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9370">
            <a:off x="2627313" y="4508500"/>
            <a:ext cx="1036637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39" name="Picture 83" descr="赤腰燕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620713"/>
            <a:ext cx="957262" cy="112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8740" name="Text Box 84"/>
          <p:cNvSpPr txBox="1">
            <a:spLocks noChangeArrowheads="1"/>
          </p:cNvSpPr>
          <p:nvPr/>
        </p:nvSpPr>
        <p:spPr bwMode="auto">
          <a:xfrm>
            <a:off x="8151813" y="345122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pic>
        <p:nvPicPr>
          <p:cNvPr id="198750" name="Picture 94" descr="家八哥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4437063"/>
            <a:ext cx="900112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8751" name="Picture 95" descr="家八哥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3644900"/>
            <a:ext cx="900113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8754" name="Picture 98" descr="小猴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3284538"/>
            <a:ext cx="1720850" cy="147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7203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29" name="Picture 2" descr="https://sites.google.com/a/birds-tesri.twbbs.org/bbs-taiwan/_/rsrc/1421204188791/ji-hua-he-zuo/bian-shi-te-zheng/%E7%8C%B4%E7%BE%A4%E8%88%87%E5%AD%A4%E4%B9%8B%E8%A8%98%E9%8C%84%E3%80%81%E8%BE%A6%E8%AD%98%E8%A6%81%E9%BB%9E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923" y="-99392"/>
            <a:ext cx="5154613" cy="686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0" t="3800" r="3460" b="43582"/>
          <a:stretch/>
        </p:blipFill>
        <p:spPr>
          <a:xfrm>
            <a:off x="179512" y="2780928"/>
            <a:ext cx="4359578" cy="3467800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1343638" y="126876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辨</a:t>
            </a:r>
            <a:r>
              <a:rPr lang="zh-TW" altLang="en-US" sz="3600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識</a:t>
            </a:r>
            <a:r>
              <a:rPr lang="zh-TW" altLang="en-US" sz="3600" dirty="0" smtClean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宣導</a:t>
            </a:r>
            <a:endParaRPr lang="zh-TW" altLang="en-US" sz="3600" dirty="0">
              <a:solidFill>
                <a:srgbClr val="404F2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3111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411760" y="4869160"/>
            <a:ext cx="6247606" cy="1186904"/>
          </a:xfrm>
        </p:spPr>
        <p:txBody>
          <a:bodyPr>
            <a:no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數量只記「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」或「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隻以上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只要不是單獨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隻活動，就算「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結群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單一樣點，通常視為同一猴群</a:t>
            </a:r>
          </a:p>
        </p:txBody>
      </p:sp>
      <p:pic>
        <p:nvPicPr>
          <p:cNvPr id="200706" name="Picture 2" descr="https://sites.google.com/a/birds-tesri.twbbs.org/bbs-taiwan/_/rsrc/1421202393810/ji-hua-he-zuo/ji-lu-yuan-ze-bian-shi-yao-dian-ji-tian-xie-fan-li/%E8%A8%98%E9%8C%84%E8%A1%A8%E5%A1%AB%E5%AF%AB%E7%AF%84%E4%BE%8B-01%28%E7%B8%AE%2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81212"/>
            <a:ext cx="7332290" cy="4124869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" name="文字方塊 1"/>
          <p:cNvSpPr txBox="1"/>
          <p:nvPr/>
        </p:nvSpPr>
        <p:spPr>
          <a:xfrm>
            <a:off x="467544" y="2060848"/>
            <a:ext cx="738664" cy="286232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3600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野外記錄方法</a:t>
            </a:r>
          </a:p>
        </p:txBody>
      </p:sp>
    </p:spTree>
    <p:extLst>
      <p:ext uri="{BB962C8B-B14F-4D97-AF65-F5344CB8AC3E}">
        <p14:creationId xmlns:p14="http://schemas.microsoft.com/office/powerpoint/2010/main" val="266999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3019</TotalTime>
  <Words>1103</Words>
  <Application>Microsoft Office PowerPoint</Application>
  <PresentationFormat>如螢幕大小 (4:3)</PresentationFormat>
  <Paragraphs>311</Paragraphs>
  <Slides>19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30" baseType="lpstr">
      <vt:lpstr>Walbaum Display SemiBold</vt:lpstr>
      <vt:lpstr>微軟正黑體</vt:lpstr>
      <vt:lpstr>新細明體</vt:lpstr>
      <vt:lpstr>標楷體</vt:lpstr>
      <vt:lpstr>Arial</vt:lpstr>
      <vt:lpstr>Calibri</vt:lpstr>
      <vt:lpstr>Calibri Light</vt:lpstr>
      <vt:lpstr>Cooper Black</vt:lpstr>
      <vt:lpstr>Times New Roman</vt:lpstr>
      <vt:lpstr>Wingdings</vt:lpstr>
      <vt:lpstr>Office 佈景主題</vt:lpstr>
      <vt:lpstr>以公民科學推動臺灣獼猴長期監測</vt:lpstr>
      <vt:lpstr>前言和目標</vt:lpstr>
      <vt:lpstr>PowerPoint 簡報</vt:lpstr>
      <vt:lpstr>執行方式</vt:lpstr>
      <vt:lpstr>臺灣繁殖鳥類大調查調查方法</vt:lpstr>
      <vt:lpstr>PowerPoint 簡報</vt:lpstr>
      <vt:lpstr>PowerPoint 簡報</vt:lpstr>
      <vt:lpstr>PowerPoint 簡報</vt:lpstr>
      <vt:lpstr>PowerPoint 簡報</vt:lpstr>
      <vt:lpstr>GIS圖層中森林林型分類</vt:lpstr>
      <vt:lpstr>判斷樣點森林類型的方式</vt:lpstr>
      <vt:lpstr>與林務局合作獼猴調查</vt:lpstr>
      <vt:lpstr>2019年獼猴調查結果</vt:lpstr>
      <vt:lpstr>林管處轄區與樣點位置</vt:lpstr>
      <vt:lpstr>樣點於各林型分布</vt:lpstr>
      <vt:lpstr>問題及解決方案</vt:lpstr>
      <vt:lpstr>BBS Taiwan X 林務局</vt:lpstr>
      <vt:lpstr>致謝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臺灣獼猴族群長期監測系統推動 105年度期末結案報告</dc:title>
  <dc:creator>user</dc:creator>
  <cp:lastModifiedBy>user</cp:lastModifiedBy>
  <cp:revision>182</cp:revision>
  <dcterms:created xsi:type="dcterms:W3CDTF">2016-12-07T05:51:22Z</dcterms:created>
  <dcterms:modified xsi:type="dcterms:W3CDTF">2019-12-12T06:19:56Z</dcterms:modified>
</cp:coreProperties>
</file>